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1" r:id="rId3"/>
    <p:sldId id="262" r:id="rId4"/>
    <p:sldId id="257" r:id="rId5"/>
    <p:sldId id="263" r:id="rId6"/>
    <p:sldId id="264" r:id="rId7"/>
    <p:sldId id="265" r:id="rId8"/>
    <p:sldId id="256"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87" autoAdjust="0"/>
    <p:restoredTop sz="94637" autoAdjust="0"/>
  </p:normalViewPr>
  <p:slideViewPr>
    <p:cSldViewPr snapToGrid="0" snapToObjects="1">
      <p:cViewPr>
        <p:scale>
          <a:sx n="99" d="100"/>
          <a:sy n="99" d="100"/>
        </p:scale>
        <p:origin x="-1744"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interSettings" Target="printerSettings/printerSettings1.bin"/></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DF9486-CE29-4149-ABDD-2E2C8D80D505}" type="datetimeFigureOut">
              <a:rPr lang="en-US" smtClean="0"/>
              <a:t>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DAFC3-2C3F-A34E-B614-45A1AC83F731}" type="slidenum">
              <a:rPr lang="en-US" smtClean="0"/>
              <a:t>‹#›</a:t>
            </a:fld>
            <a:endParaRPr lang="en-US"/>
          </a:p>
        </p:txBody>
      </p:sp>
    </p:spTree>
    <p:extLst>
      <p:ext uri="{BB962C8B-B14F-4D97-AF65-F5344CB8AC3E}">
        <p14:creationId xmlns:p14="http://schemas.microsoft.com/office/powerpoint/2010/main" val="657078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DF9486-CE29-4149-ABDD-2E2C8D80D505}" type="datetimeFigureOut">
              <a:rPr lang="en-US" smtClean="0"/>
              <a:t>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DAFC3-2C3F-A34E-B614-45A1AC83F731}" type="slidenum">
              <a:rPr lang="en-US" smtClean="0"/>
              <a:t>‹#›</a:t>
            </a:fld>
            <a:endParaRPr lang="en-US"/>
          </a:p>
        </p:txBody>
      </p:sp>
    </p:spTree>
    <p:extLst>
      <p:ext uri="{BB962C8B-B14F-4D97-AF65-F5344CB8AC3E}">
        <p14:creationId xmlns:p14="http://schemas.microsoft.com/office/powerpoint/2010/main" val="6576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DF9486-CE29-4149-ABDD-2E2C8D80D505}" type="datetimeFigureOut">
              <a:rPr lang="en-US" smtClean="0"/>
              <a:t>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DAFC3-2C3F-A34E-B614-45A1AC83F731}" type="slidenum">
              <a:rPr lang="en-US" smtClean="0"/>
              <a:t>‹#›</a:t>
            </a:fld>
            <a:endParaRPr lang="en-US"/>
          </a:p>
        </p:txBody>
      </p:sp>
    </p:spTree>
    <p:extLst>
      <p:ext uri="{BB962C8B-B14F-4D97-AF65-F5344CB8AC3E}">
        <p14:creationId xmlns:p14="http://schemas.microsoft.com/office/powerpoint/2010/main" val="164960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DF9486-CE29-4149-ABDD-2E2C8D80D505}" type="datetimeFigureOut">
              <a:rPr lang="en-US" smtClean="0"/>
              <a:t>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DAFC3-2C3F-A34E-B614-45A1AC83F731}" type="slidenum">
              <a:rPr lang="en-US" smtClean="0"/>
              <a:t>‹#›</a:t>
            </a:fld>
            <a:endParaRPr lang="en-US"/>
          </a:p>
        </p:txBody>
      </p:sp>
    </p:spTree>
    <p:extLst>
      <p:ext uri="{BB962C8B-B14F-4D97-AF65-F5344CB8AC3E}">
        <p14:creationId xmlns:p14="http://schemas.microsoft.com/office/powerpoint/2010/main" val="1467835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DF9486-CE29-4149-ABDD-2E2C8D80D505}" type="datetimeFigureOut">
              <a:rPr lang="en-US" smtClean="0"/>
              <a:t>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DAFC3-2C3F-A34E-B614-45A1AC83F731}" type="slidenum">
              <a:rPr lang="en-US" smtClean="0"/>
              <a:t>‹#›</a:t>
            </a:fld>
            <a:endParaRPr lang="en-US"/>
          </a:p>
        </p:txBody>
      </p:sp>
    </p:spTree>
    <p:extLst>
      <p:ext uri="{BB962C8B-B14F-4D97-AF65-F5344CB8AC3E}">
        <p14:creationId xmlns:p14="http://schemas.microsoft.com/office/powerpoint/2010/main" val="1094971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DF9486-CE29-4149-ABDD-2E2C8D80D505}" type="datetimeFigureOut">
              <a:rPr lang="en-US" smtClean="0"/>
              <a:t>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DAFC3-2C3F-A34E-B614-45A1AC83F731}" type="slidenum">
              <a:rPr lang="en-US" smtClean="0"/>
              <a:t>‹#›</a:t>
            </a:fld>
            <a:endParaRPr lang="en-US"/>
          </a:p>
        </p:txBody>
      </p:sp>
    </p:spTree>
    <p:extLst>
      <p:ext uri="{BB962C8B-B14F-4D97-AF65-F5344CB8AC3E}">
        <p14:creationId xmlns:p14="http://schemas.microsoft.com/office/powerpoint/2010/main" val="399703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DF9486-CE29-4149-ABDD-2E2C8D80D505}" type="datetimeFigureOut">
              <a:rPr lang="en-US" smtClean="0"/>
              <a:t>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EDAFC3-2C3F-A34E-B614-45A1AC83F731}" type="slidenum">
              <a:rPr lang="en-US" smtClean="0"/>
              <a:t>‹#›</a:t>
            </a:fld>
            <a:endParaRPr lang="en-US"/>
          </a:p>
        </p:txBody>
      </p:sp>
    </p:spTree>
    <p:extLst>
      <p:ext uri="{BB962C8B-B14F-4D97-AF65-F5344CB8AC3E}">
        <p14:creationId xmlns:p14="http://schemas.microsoft.com/office/powerpoint/2010/main" val="350666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DF9486-CE29-4149-ABDD-2E2C8D80D505}" type="datetimeFigureOut">
              <a:rPr lang="en-US" smtClean="0"/>
              <a:t>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EDAFC3-2C3F-A34E-B614-45A1AC83F731}" type="slidenum">
              <a:rPr lang="en-US" smtClean="0"/>
              <a:t>‹#›</a:t>
            </a:fld>
            <a:endParaRPr lang="en-US"/>
          </a:p>
        </p:txBody>
      </p:sp>
    </p:spTree>
    <p:extLst>
      <p:ext uri="{BB962C8B-B14F-4D97-AF65-F5344CB8AC3E}">
        <p14:creationId xmlns:p14="http://schemas.microsoft.com/office/powerpoint/2010/main" val="3596284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DF9486-CE29-4149-ABDD-2E2C8D80D505}" type="datetimeFigureOut">
              <a:rPr lang="en-US" smtClean="0"/>
              <a:t>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EDAFC3-2C3F-A34E-B614-45A1AC83F731}" type="slidenum">
              <a:rPr lang="en-US" smtClean="0"/>
              <a:t>‹#›</a:t>
            </a:fld>
            <a:endParaRPr lang="en-US"/>
          </a:p>
        </p:txBody>
      </p:sp>
    </p:spTree>
    <p:extLst>
      <p:ext uri="{BB962C8B-B14F-4D97-AF65-F5344CB8AC3E}">
        <p14:creationId xmlns:p14="http://schemas.microsoft.com/office/powerpoint/2010/main" val="612511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DF9486-CE29-4149-ABDD-2E2C8D80D505}" type="datetimeFigureOut">
              <a:rPr lang="en-US" smtClean="0"/>
              <a:t>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DAFC3-2C3F-A34E-B614-45A1AC83F731}" type="slidenum">
              <a:rPr lang="en-US" smtClean="0"/>
              <a:t>‹#›</a:t>
            </a:fld>
            <a:endParaRPr lang="en-US"/>
          </a:p>
        </p:txBody>
      </p:sp>
    </p:spTree>
    <p:extLst>
      <p:ext uri="{BB962C8B-B14F-4D97-AF65-F5344CB8AC3E}">
        <p14:creationId xmlns:p14="http://schemas.microsoft.com/office/powerpoint/2010/main" val="1038573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DF9486-CE29-4149-ABDD-2E2C8D80D505}" type="datetimeFigureOut">
              <a:rPr lang="en-US" smtClean="0"/>
              <a:t>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DAFC3-2C3F-A34E-B614-45A1AC83F731}" type="slidenum">
              <a:rPr lang="en-US" smtClean="0"/>
              <a:t>‹#›</a:t>
            </a:fld>
            <a:endParaRPr lang="en-US"/>
          </a:p>
        </p:txBody>
      </p:sp>
    </p:spTree>
    <p:extLst>
      <p:ext uri="{BB962C8B-B14F-4D97-AF65-F5344CB8AC3E}">
        <p14:creationId xmlns:p14="http://schemas.microsoft.com/office/powerpoint/2010/main" val="16956037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F9486-CE29-4149-ABDD-2E2C8D80D505}" type="datetimeFigureOut">
              <a:rPr lang="en-US" smtClean="0"/>
              <a:t>2/7/18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DAFC3-2C3F-A34E-B614-45A1AC83F731}" type="slidenum">
              <a:rPr lang="en-US" smtClean="0"/>
              <a:t>‹#›</a:t>
            </a:fld>
            <a:endParaRPr lang="en-US"/>
          </a:p>
        </p:txBody>
      </p:sp>
    </p:spTree>
    <p:extLst>
      <p:ext uri="{BB962C8B-B14F-4D97-AF65-F5344CB8AC3E}">
        <p14:creationId xmlns:p14="http://schemas.microsoft.com/office/powerpoint/2010/main" val="516526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1.xml"/><Relationship Id="rId2" Type="http://schemas.openxmlformats.org/officeDocument/2006/relationships/image" Target="../media/image2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lovirus phylofactor.jpeg"/>
          <p:cNvPicPr>
            <a:picLocks noChangeAspect="1"/>
          </p:cNvPicPr>
          <p:nvPr/>
        </p:nvPicPr>
        <p:blipFill rotWithShape="1">
          <a:blip r:embed="rId2">
            <a:extLst>
              <a:ext uri="{28A0092B-C50C-407E-A947-70E740481C1C}">
                <a14:useLocalDpi xmlns:a14="http://schemas.microsoft.com/office/drawing/2010/main" val="0"/>
              </a:ext>
            </a:extLst>
          </a:blip>
          <a:srcRect l="20171" t="9693" r="19891" b="9381"/>
          <a:stretch/>
        </p:blipFill>
        <p:spPr>
          <a:xfrm>
            <a:off x="2410449" y="3086984"/>
            <a:ext cx="2215087" cy="2219960"/>
          </a:xfrm>
          <a:prstGeom prst="rect">
            <a:avLst/>
          </a:prstGeom>
        </p:spPr>
      </p:pic>
      <p:pic>
        <p:nvPicPr>
          <p:cNvPr id="5" name="Picture 4"/>
          <p:cNvPicPr>
            <a:picLocks noChangeAspect="1"/>
          </p:cNvPicPr>
          <p:nvPr/>
        </p:nvPicPr>
        <p:blipFill rotWithShape="1">
          <a:blip r:embed="rId3"/>
          <a:srcRect l="2041" t="4152" r="2891" b="5425"/>
          <a:stretch/>
        </p:blipFill>
        <p:spPr>
          <a:xfrm>
            <a:off x="2369643" y="843764"/>
            <a:ext cx="2246068" cy="2240280"/>
          </a:xfrm>
          <a:prstGeom prst="rect">
            <a:avLst/>
          </a:prstGeom>
        </p:spPr>
      </p:pic>
      <p:sp>
        <p:nvSpPr>
          <p:cNvPr id="8" name="TextBox 7"/>
          <p:cNvSpPr txBox="1"/>
          <p:nvPr/>
        </p:nvSpPr>
        <p:spPr>
          <a:xfrm rot="16200000">
            <a:off x="-500381" y="1657266"/>
            <a:ext cx="1298297" cy="369334"/>
          </a:xfrm>
          <a:prstGeom prst="rect">
            <a:avLst/>
          </a:prstGeom>
          <a:noFill/>
        </p:spPr>
        <p:txBody>
          <a:bodyPr wrap="square" rtlCol="0">
            <a:spAutoFit/>
          </a:bodyPr>
          <a:lstStyle/>
          <a:p>
            <a:r>
              <a:rPr lang="en-US" dirty="0" smtClean="0"/>
              <a:t>Henipavirus</a:t>
            </a:r>
            <a:endParaRPr lang="en-US" dirty="0"/>
          </a:p>
        </p:txBody>
      </p:sp>
      <p:sp>
        <p:nvSpPr>
          <p:cNvPr id="9" name="TextBox 8"/>
          <p:cNvSpPr txBox="1"/>
          <p:nvPr/>
        </p:nvSpPr>
        <p:spPr>
          <a:xfrm rot="16200000">
            <a:off x="-328352" y="4128483"/>
            <a:ext cx="954239" cy="369334"/>
          </a:xfrm>
          <a:prstGeom prst="rect">
            <a:avLst/>
          </a:prstGeom>
          <a:noFill/>
        </p:spPr>
        <p:txBody>
          <a:bodyPr wrap="square" rtlCol="0">
            <a:spAutoFit/>
          </a:bodyPr>
          <a:lstStyle/>
          <a:p>
            <a:r>
              <a:rPr lang="en-US" dirty="0" err="1" smtClean="0"/>
              <a:t>Filovirus</a:t>
            </a:r>
            <a:endParaRPr lang="en-US" dirty="0"/>
          </a:p>
        </p:txBody>
      </p:sp>
      <p:sp>
        <p:nvSpPr>
          <p:cNvPr id="10" name="TextBox 9"/>
          <p:cNvSpPr txBox="1"/>
          <p:nvPr/>
        </p:nvSpPr>
        <p:spPr>
          <a:xfrm>
            <a:off x="4672489" y="462763"/>
            <a:ext cx="3732137" cy="5078314"/>
          </a:xfrm>
          <a:prstGeom prst="rect">
            <a:avLst/>
          </a:prstGeom>
          <a:noFill/>
        </p:spPr>
        <p:txBody>
          <a:bodyPr wrap="square" rtlCol="0">
            <a:spAutoFit/>
          </a:bodyPr>
          <a:lstStyle/>
          <a:p>
            <a:r>
              <a:rPr lang="en-US" b="1" dirty="0" smtClean="0"/>
              <a:t>Figure 1: Phylofactorization of sampling across the full bat phylogeny. </a:t>
            </a:r>
            <a:r>
              <a:rPr lang="en-US" dirty="0" smtClean="0"/>
              <a:t>Phylofactorization of the full bat phylogeny from the Open Tree of Life by a fisher test on the fraction of species sampled for either a Henipavirus of Filovirus. The first phylogenetic factor for both filo and henipaviruses identifies the clade Yangochiroptera, which has been under sampled for these viruses compared to the paraphyletic remainder. The following 6 clades have been heavily sampled for either a filovirus or henipavirus.</a:t>
            </a:r>
            <a:endParaRPr lang="en-US" b="1" dirty="0" smtClean="0"/>
          </a:p>
          <a:p>
            <a:endParaRPr lang="en-US" dirty="0"/>
          </a:p>
          <a:p>
            <a:endParaRPr lang="en-US" dirty="0" smtClean="0"/>
          </a:p>
          <a:p>
            <a:endParaRPr lang="en-US" dirty="0" smtClean="0"/>
          </a:p>
        </p:txBody>
      </p:sp>
      <p:sp>
        <p:nvSpPr>
          <p:cNvPr id="31" name="TextBox 30"/>
          <p:cNvSpPr txBox="1"/>
          <p:nvPr/>
        </p:nvSpPr>
        <p:spPr>
          <a:xfrm>
            <a:off x="1962803" y="440566"/>
            <a:ext cx="1027509" cy="369332"/>
          </a:xfrm>
          <a:prstGeom prst="rect">
            <a:avLst/>
          </a:prstGeom>
          <a:noFill/>
        </p:spPr>
        <p:txBody>
          <a:bodyPr wrap="square" rtlCol="0">
            <a:spAutoFit/>
          </a:bodyPr>
          <a:lstStyle/>
          <a:p>
            <a:r>
              <a:rPr lang="en-US" dirty="0" smtClean="0">
                <a:latin typeface="+mj-lt"/>
              </a:rPr>
              <a:t>Sampled</a:t>
            </a:r>
            <a:endParaRPr lang="en-US" dirty="0">
              <a:latin typeface="+mj-lt"/>
            </a:endParaRPr>
          </a:p>
        </p:txBody>
      </p:sp>
      <p:cxnSp>
        <p:nvCxnSpPr>
          <p:cNvPr id="15" name="Straight Connector 14"/>
          <p:cNvCxnSpPr/>
          <p:nvPr/>
        </p:nvCxnSpPr>
        <p:spPr>
          <a:xfrm>
            <a:off x="2407552" y="3084044"/>
            <a:ext cx="4452879" cy="0"/>
          </a:xfrm>
          <a:prstGeom prst="line">
            <a:avLst/>
          </a:prstGeom>
          <a:ln>
            <a:solidFill>
              <a:schemeClr val="bg1">
                <a:lumMod val="50000"/>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407552" y="863652"/>
            <a:ext cx="4450156" cy="0"/>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407552" y="5304436"/>
            <a:ext cx="4452879" cy="0"/>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407552" y="863652"/>
            <a:ext cx="0" cy="4440784"/>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6857708" y="863652"/>
            <a:ext cx="0" cy="4440784"/>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553482394"/>
              </p:ext>
            </p:extLst>
          </p:nvPr>
        </p:nvGraphicFramePr>
        <p:xfrm>
          <a:off x="1021462" y="1401385"/>
          <a:ext cx="1253215" cy="1049020"/>
        </p:xfrm>
        <a:graphic>
          <a:graphicData uri="http://schemas.openxmlformats.org/drawingml/2006/table">
            <a:tbl>
              <a:tblPr/>
              <a:tblGrid>
                <a:gridCol w="820752"/>
                <a:gridCol w="432463"/>
              </a:tblGrid>
              <a:tr h="145953">
                <a:tc>
                  <a:txBody>
                    <a:bodyPr/>
                    <a:lstStyle/>
                    <a:p>
                      <a:pPr algn="l" fontAlgn="b"/>
                      <a:r>
                        <a:rPr lang="en-US" sz="900" b="1" i="0" u="none" strike="noStrike" dirty="0" err="1">
                          <a:solidFill>
                            <a:srgbClr val="000000"/>
                          </a:solidFill>
                          <a:effectLst/>
                          <a:latin typeface="Calibri"/>
                        </a:rPr>
                        <a:t>Yangochiroptera</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p=0.027</a:t>
                      </a:r>
                    </a:p>
                  </a:txBody>
                  <a:tcPr marL="12700" marR="12700" marT="12700" marB="0" anchor="b">
                    <a:lnL>
                      <a:noFill/>
                    </a:lnL>
                    <a:lnR>
                      <a:noFill/>
                    </a:lnR>
                    <a:lnT>
                      <a:noFill/>
                    </a:lnT>
                    <a:lnB>
                      <a:noFill/>
                    </a:lnB>
                    <a:solidFill>
                      <a:srgbClr val="FFFFFF"/>
                    </a:solidFill>
                  </a:tcPr>
                </a:tc>
              </a:tr>
              <a:tr h="145953">
                <a:tc>
                  <a:txBody>
                    <a:bodyPr/>
                    <a:lstStyle/>
                    <a:p>
                      <a:pPr algn="l" fontAlgn="b"/>
                      <a:r>
                        <a:rPr lang="en-US" sz="900" b="1" i="0" u="none" strike="noStrike" dirty="0" err="1">
                          <a:solidFill>
                            <a:srgbClr val="000000"/>
                          </a:solidFill>
                          <a:effectLst/>
                          <a:latin typeface="Calibri"/>
                        </a:rPr>
                        <a:t>Carollia</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p=1</a:t>
                      </a:r>
                    </a:p>
                  </a:txBody>
                  <a:tcPr marL="12700" marR="12700" marT="12700" marB="0" anchor="b">
                    <a:lnL>
                      <a:noFill/>
                    </a:lnL>
                    <a:lnR>
                      <a:noFill/>
                    </a:lnR>
                    <a:lnT>
                      <a:noFill/>
                    </a:lnT>
                    <a:lnB>
                      <a:noFill/>
                    </a:lnB>
                    <a:solidFill>
                      <a:srgbClr val="FFFFFF"/>
                    </a:solidFill>
                  </a:tcPr>
                </a:tc>
              </a:tr>
              <a:tr h="145953">
                <a:tc>
                  <a:txBody>
                    <a:bodyPr/>
                    <a:lstStyle/>
                    <a:p>
                      <a:pPr algn="l" fontAlgn="b"/>
                      <a:r>
                        <a:rPr lang="en-US" sz="900" b="1" i="0" u="none" strike="noStrike">
                          <a:solidFill>
                            <a:srgbClr val="000000"/>
                          </a:solidFill>
                          <a:effectLst/>
                          <a:latin typeface="Calibri"/>
                        </a:rPr>
                        <a:t>Pteropus</a:t>
                      </a: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p=0.67</a:t>
                      </a:r>
                    </a:p>
                  </a:txBody>
                  <a:tcPr marL="12700" marR="12700" marT="12700" marB="0" anchor="b">
                    <a:lnL>
                      <a:noFill/>
                    </a:lnL>
                    <a:lnR>
                      <a:noFill/>
                    </a:lnR>
                    <a:lnT>
                      <a:noFill/>
                    </a:lnT>
                    <a:lnB>
                      <a:noFill/>
                    </a:lnB>
                    <a:solidFill>
                      <a:srgbClr val="FFFFFF"/>
                    </a:solidFill>
                  </a:tcPr>
                </a:tc>
              </a:tr>
              <a:tr h="145953">
                <a:tc>
                  <a:txBody>
                    <a:bodyPr/>
                    <a:lstStyle/>
                    <a:p>
                      <a:pPr algn="l" fontAlgn="b"/>
                      <a:r>
                        <a:rPr lang="en-US" sz="900" b="1" i="0" u="none" strike="noStrike" dirty="0" err="1">
                          <a:solidFill>
                            <a:srgbClr val="000000"/>
                          </a:solidFill>
                          <a:effectLst/>
                          <a:latin typeface="Calibri"/>
                        </a:rPr>
                        <a:t>Pteropodidae</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p=0.21</a:t>
                      </a:r>
                    </a:p>
                  </a:txBody>
                  <a:tcPr marL="12700" marR="12700" marT="12700" marB="0" anchor="b">
                    <a:lnL>
                      <a:noFill/>
                    </a:lnL>
                    <a:lnR>
                      <a:noFill/>
                    </a:lnR>
                    <a:lnT>
                      <a:noFill/>
                    </a:lnT>
                    <a:lnB>
                      <a:noFill/>
                    </a:lnB>
                    <a:solidFill>
                      <a:srgbClr val="FFFFFF"/>
                    </a:solidFill>
                  </a:tcPr>
                </a:tc>
              </a:tr>
              <a:tr h="145953">
                <a:tc>
                  <a:txBody>
                    <a:bodyPr/>
                    <a:lstStyle/>
                    <a:p>
                      <a:pPr algn="l" fontAlgn="b"/>
                      <a:r>
                        <a:rPr lang="en-US" sz="900" b="1" i="0" u="none" strike="noStrike">
                          <a:solidFill>
                            <a:srgbClr val="000000"/>
                          </a:solidFill>
                          <a:effectLst/>
                          <a:latin typeface="Calibri"/>
                        </a:rPr>
                        <a:t>Rhinolophus</a:t>
                      </a: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p=0.19</a:t>
                      </a:r>
                    </a:p>
                  </a:txBody>
                  <a:tcPr marL="12700" marR="12700" marT="12700" marB="0" anchor="b">
                    <a:lnL>
                      <a:noFill/>
                    </a:lnL>
                    <a:lnR>
                      <a:noFill/>
                    </a:lnR>
                    <a:lnT>
                      <a:noFill/>
                    </a:lnT>
                    <a:lnB>
                      <a:noFill/>
                    </a:lnB>
                    <a:solidFill>
                      <a:srgbClr val="FFFFFF"/>
                    </a:solidFill>
                  </a:tcPr>
                </a:tc>
              </a:tr>
              <a:tr h="145953">
                <a:tc>
                  <a:txBody>
                    <a:bodyPr/>
                    <a:lstStyle/>
                    <a:p>
                      <a:pPr algn="l" fontAlgn="b"/>
                      <a:r>
                        <a:rPr lang="en-US" sz="900" b="1" i="0" u="none" strike="noStrike">
                          <a:solidFill>
                            <a:srgbClr val="000000"/>
                          </a:solidFill>
                          <a:effectLst/>
                          <a:latin typeface="Calibri"/>
                        </a:rPr>
                        <a:t>Eidolon</a:t>
                      </a: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p=1</a:t>
                      </a:r>
                    </a:p>
                  </a:txBody>
                  <a:tcPr marL="12700" marR="12700" marT="12700" marB="0" anchor="b">
                    <a:lnL>
                      <a:noFill/>
                    </a:lnL>
                    <a:lnR>
                      <a:noFill/>
                    </a:lnR>
                    <a:lnT>
                      <a:noFill/>
                    </a:lnT>
                    <a:lnB>
                      <a:noFill/>
                    </a:lnB>
                    <a:solidFill>
                      <a:srgbClr val="FFFFFF"/>
                    </a:solidFill>
                  </a:tcPr>
                </a:tc>
              </a:tr>
              <a:tr h="145953">
                <a:tc>
                  <a:txBody>
                    <a:bodyPr/>
                    <a:lstStyle/>
                    <a:p>
                      <a:pPr algn="l" fontAlgn="b"/>
                      <a:r>
                        <a:rPr lang="en-US" sz="900" b="1" i="0" u="none" strike="noStrike" dirty="0" err="1">
                          <a:solidFill>
                            <a:srgbClr val="000000"/>
                          </a:solidFill>
                          <a:effectLst/>
                          <a:latin typeface="Calibri"/>
                        </a:rPr>
                        <a:t>Hipposideros</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p=0.67</a:t>
                      </a:r>
                    </a:p>
                  </a:txBody>
                  <a:tcPr marL="12700" marR="12700" marT="12700" marB="0" anchor="b">
                    <a:lnL>
                      <a:noFill/>
                    </a:lnL>
                    <a:lnR>
                      <a:noFill/>
                    </a:lnR>
                    <a:lnT>
                      <a:noFill/>
                    </a:lnT>
                    <a:lnB>
                      <a:noFill/>
                    </a:lnB>
                    <a:solidFill>
                      <a:srgbClr val="FFFFFF"/>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792082974"/>
              </p:ext>
            </p:extLst>
          </p:nvPr>
        </p:nvGraphicFramePr>
        <p:xfrm>
          <a:off x="1023080" y="3503349"/>
          <a:ext cx="1276092" cy="1286920"/>
        </p:xfrm>
        <a:graphic>
          <a:graphicData uri="http://schemas.openxmlformats.org/drawingml/2006/table">
            <a:tbl>
              <a:tblPr/>
              <a:tblGrid>
                <a:gridCol w="838155"/>
                <a:gridCol w="437937"/>
              </a:tblGrid>
              <a:tr h="160865">
                <a:tc>
                  <a:txBody>
                    <a:bodyPr/>
                    <a:lstStyle/>
                    <a:p>
                      <a:pPr algn="l" fontAlgn="b"/>
                      <a:r>
                        <a:rPr lang="en-US" sz="900" b="1" i="0" u="none" strike="noStrike" dirty="0" err="1">
                          <a:solidFill>
                            <a:srgbClr val="000000"/>
                          </a:solidFill>
                          <a:effectLst/>
                          <a:latin typeface="Calibri"/>
                        </a:rPr>
                        <a:t>Yangochiroptera</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p=0</a:t>
                      </a:r>
                    </a:p>
                  </a:txBody>
                  <a:tcPr marL="12700" marR="12700" marT="12700" marB="0" anchor="b">
                    <a:lnL>
                      <a:noFill/>
                    </a:lnL>
                    <a:lnR>
                      <a:noFill/>
                    </a:lnR>
                    <a:lnT>
                      <a:noFill/>
                    </a:lnT>
                    <a:lnB>
                      <a:noFill/>
                    </a:lnB>
                    <a:solidFill>
                      <a:srgbClr val="FFFFFF"/>
                    </a:solidFill>
                  </a:tcPr>
                </a:tc>
              </a:tr>
              <a:tr h="160865">
                <a:tc>
                  <a:txBody>
                    <a:bodyPr/>
                    <a:lstStyle/>
                    <a:p>
                      <a:pPr algn="l" fontAlgn="b"/>
                      <a:r>
                        <a:rPr lang="en-US" sz="900" b="1" i="0" u="none" strike="noStrike" dirty="0" err="1">
                          <a:solidFill>
                            <a:srgbClr val="000000"/>
                          </a:solidFill>
                          <a:effectLst/>
                          <a:latin typeface="Calibri"/>
                        </a:rPr>
                        <a:t>Myotis</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p=0.21</a:t>
                      </a:r>
                    </a:p>
                  </a:txBody>
                  <a:tcPr marL="12700" marR="12700" marT="12700" marB="0" anchor="b">
                    <a:lnL>
                      <a:noFill/>
                    </a:lnL>
                    <a:lnR>
                      <a:noFill/>
                    </a:lnR>
                    <a:lnT>
                      <a:noFill/>
                    </a:lnT>
                    <a:lnB>
                      <a:noFill/>
                    </a:lnB>
                    <a:solidFill>
                      <a:srgbClr val="FFFFFF"/>
                    </a:solidFill>
                  </a:tcPr>
                </a:tc>
              </a:tr>
              <a:tr h="160865">
                <a:tc>
                  <a:txBody>
                    <a:bodyPr/>
                    <a:lstStyle/>
                    <a:p>
                      <a:pPr algn="l" fontAlgn="b"/>
                      <a:r>
                        <a:rPr lang="en-US" sz="900" b="1" i="0" u="none" strike="noStrike" dirty="0" err="1">
                          <a:solidFill>
                            <a:srgbClr val="000000"/>
                          </a:solidFill>
                          <a:effectLst/>
                          <a:latin typeface="Calibri"/>
                        </a:rPr>
                        <a:t>Miniopterus</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p=0.28</a:t>
                      </a:r>
                    </a:p>
                  </a:txBody>
                  <a:tcPr marL="12700" marR="12700" marT="12700" marB="0" anchor="b">
                    <a:lnL>
                      <a:noFill/>
                    </a:lnL>
                    <a:lnR>
                      <a:noFill/>
                    </a:lnR>
                    <a:lnT>
                      <a:noFill/>
                    </a:lnT>
                    <a:lnB>
                      <a:noFill/>
                    </a:lnB>
                    <a:solidFill>
                      <a:srgbClr val="FFFFFF"/>
                    </a:solidFill>
                  </a:tcPr>
                </a:tc>
              </a:tr>
              <a:tr h="160865">
                <a:tc>
                  <a:txBody>
                    <a:bodyPr/>
                    <a:lstStyle/>
                    <a:p>
                      <a:pPr algn="l" fontAlgn="b"/>
                      <a:r>
                        <a:rPr lang="en-US" sz="900" b="1" i="0" u="none" strike="noStrike" dirty="0" err="1">
                          <a:solidFill>
                            <a:srgbClr val="000000"/>
                          </a:solidFill>
                          <a:effectLst/>
                          <a:latin typeface="Calibri"/>
                        </a:rPr>
                        <a:t>Pteropodidae</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Calibri"/>
                        </a:rPr>
                        <a:t>p=0.4</a:t>
                      </a:r>
                    </a:p>
                  </a:txBody>
                  <a:tcPr marL="12700" marR="12700" marT="12700" marB="0" anchor="b">
                    <a:lnL>
                      <a:noFill/>
                    </a:lnL>
                    <a:lnR>
                      <a:noFill/>
                    </a:lnR>
                    <a:lnT>
                      <a:noFill/>
                    </a:lnT>
                    <a:lnB>
                      <a:noFill/>
                    </a:lnB>
                    <a:solidFill>
                      <a:srgbClr val="FFFFFF"/>
                    </a:solidFill>
                  </a:tcPr>
                </a:tc>
              </a:tr>
              <a:tr h="160865">
                <a:tc>
                  <a:txBody>
                    <a:bodyPr/>
                    <a:lstStyle/>
                    <a:p>
                      <a:pPr algn="l" fontAlgn="b"/>
                      <a:r>
                        <a:rPr lang="en-US" sz="900" b="1" i="0" u="none" strike="noStrike">
                          <a:solidFill>
                            <a:srgbClr val="000000"/>
                          </a:solidFill>
                          <a:effectLst/>
                          <a:latin typeface="Calibri"/>
                        </a:rPr>
                        <a:t>Emballonuroidea</a:t>
                      </a: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a:solidFill>
                            <a:srgbClr val="000000"/>
                          </a:solidFill>
                          <a:effectLst/>
                          <a:latin typeface="Calibri"/>
                        </a:rPr>
                        <a:t>p=0.075</a:t>
                      </a:r>
                    </a:p>
                  </a:txBody>
                  <a:tcPr marL="12700" marR="12700" marT="12700" marB="0" anchor="b">
                    <a:lnL>
                      <a:noFill/>
                    </a:lnL>
                    <a:lnR>
                      <a:noFill/>
                    </a:lnR>
                    <a:lnT>
                      <a:noFill/>
                    </a:lnT>
                    <a:lnB>
                      <a:noFill/>
                    </a:lnB>
                    <a:solidFill>
                      <a:srgbClr val="FFFFFF"/>
                    </a:solidFill>
                  </a:tcPr>
                </a:tc>
              </a:tr>
              <a:tr h="160865">
                <a:tc>
                  <a:txBody>
                    <a:bodyPr/>
                    <a:lstStyle/>
                    <a:p>
                      <a:pPr algn="l" fontAlgn="b"/>
                      <a:r>
                        <a:rPr lang="en-US" sz="900" b="1" i="0" u="none" strike="noStrike">
                          <a:solidFill>
                            <a:srgbClr val="000000"/>
                          </a:solidFill>
                          <a:effectLst/>
                          <a:latin typeface="Calibri"/>
                        </a:rPr>
                        <a:t>Rhinolophus</a:t>
                      </a: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p=0.56</a:t>
                      </a:r>
                    </a:p>
                  </a:txBody>
                  <a:tcPr marL="12700" marR="12700" marT="12700" marB="0" anchor="b">
                    <a:lnL>
                      <a:noFill/>
                    </a:lnL>
                    <a:lnR>
                      <a:noFill/>
                    </a:lnR>
                    <a:lnT>
                      <a:noFill/>
                    </a:lnT>
                    <a:lnB>
                      <a:noFill/>
                    </a:lnB>
                    <a:solidFill>
                      <a:srgbClr val="FFFFFF"/>
                    </a:solidFill>
                  </a:tcPr>
                </a:tc>
              </a:tr>
              <a:tr h="160865">
                <a:tc>
                  <a:txBody>
                    <a:bodyPr/>
                    <a:lstStyle/>
                    <a:p>
                      <a:pPr algn="l" fontAlgn="b"/>
                      <a:r>
                        <a:rPr lang="en-US" sz="900" b="1" i="0" u="none" strike="noStrike">
                          <a:solidFill>
                            <a:srgbClr val="000000"/>
                          </a:solidFill>
                          <a:effectLst/>
                          <a:latin typeface="Calibri"/>
                        </a:rPr>
                        <a:t>Pipistrellini</a:t>
                      </a: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p=0.087</a:t>
                      </a:r>
                    </a:p>
                  </a:txBody>
                  <a:tcPr marL="12700" marR="12700" marT="12700" marB="0" anchor="b">
                    <a:lnL>
                      <a:noFill/>
                    </a:lnL>
                    <a:lnR>
                      <a:noFill/>
                    </a:lnR>
                    <a:lnT>
                      <a:noFill/>
                    </a:lnT>
                    <a:lnB>
                      <a:noFill/>
                    </a:lnB>
                    <a:solidFill>
                      <a:srgbClr val="FFFFFF"/>
                    </a:solidFill>
                  </a:tcPr>
                </a:tc>
              </a:tr>
              <a:tr h="160865">
                <a:tc>
                  <a:txBody>
                    <a:bodyPr/>
                    <a:lstStyle/>
                    <a:p>
                      <a:pPr algn="l" fontAlgn="b"/>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r" fontAlgn="b"/>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r>
            </a:tbl>
          </a:graphicData>
        </a:graphic>
      </p:graphicFrame>
      <p:pic>
        <p:nvPicPr>
          <p:cNvPr id="25" name="Picture 24"/>
          <p:cNvPicPr>
            <a:picLocks/>
          </p:cNvPicPr>
          <p:nvPr/>
        </p:nvPicPr>
        <p:blipFill rotWithShape="1">
          <a:blip r:embed="rId4"/>
          <a:srcRect l="23249" t="47109" r="12065" b="22891"/>
          <a:stretch/>
        </p:blipFill>
        <p:spPr>
          <a:xfrm>
            <a:off x="859536" y="1720215"/>
            <a:ext cx="164592" cy="137160"/>
          </a:xfrm>
          <a:prstGeom prst="rect">
            <a:avLst/>
          </a:prstGeom>
        </p:spPr>
      </p:pic>
      <p:pic>
        <p:nvPicPr>
          <p:cNvPr id="28" name="Picture 27"/>
          <p:cNvPicPr>
            <a:picLocks/>
          </p:cNvPicPr>
          <p:nvPr/>
        </p:nvPicPr>
        <p:blipFill rotWithShape="1">
          <a:blip r:embed="rId5"/>
          <a:srcRect l="30824" t="52429" r="11405" b="13443"/>
          <a:stretch/>
        </p:blipFill>
        <p:spPr>
          <a:xfrm>
            <a:off x="859536" y="1871033"/>
            <a:ext cx="164592" cy="137160"/>
          </a:xfrm>
          <a:prstGeom prst="rect">
            <a:avLst/>
          </a:prstGeom>
        </p:spPr>
      </p:pic>
      <p:pic>
        <p:nvPicPr>
          <p:cNvPr id="29" name="Picture 28"/>
          <p:cNvPicPr>
            <a:picLocks/>
          </p:cNvPicPr>
          <p:nvPr/>
        </p:nvPicPr>
        <p:blipFill>
          <a:blip r:embed="rId6"/>
          <a:stretch>
            <a:fillRect/>
          </a:stretch>
        </p:blipFill>
        <p:spPr>
          <a:xfrm>
            <a:off x="859536" y="1428472"/>
            <a:ext cx="164592" cy="137160"/>
          </a:xfrm>
          <a:prstGeom prst="rect">
            <a:avLst/>
          </a:prstGeom>
        </p:spPr>
      </p:pic>
      <p:pic>
        <p:nvPicPr>
          <p:cNvPr id="32" name="Picture 31"/>
          <p:cNvPicPr>
            <a:picLocks/>
          </p:cNvPicPr>
          <p:nvPr/>
        </p:nvPicPr>
        <p:blipFill>
          <a:blip r:embed="rId7"/>
          <a:stretch>
            <a:fillRect/>
          </a:stretch>
        </p:blipFill>
        <p:spPr>
          <a:xfrm>
            <a:off x="859536" y="2008193"/>
            <a:ext cx="164592" cy="137160"/>
          </a:xfrm>
          <a:prstGeom prst="rect">
            <a:avLst/>
          </a:prstGeom>
        </p:spPr>
      </p:pic>
      <p:pic>
        <p:nvPicPr>
          <p:cNvPr id="51" name="Picture 50"/>
          <p:cNvPicPr>
            <a:picLocks/>
          </p:cNvPicPr>
          <p:nvPr/>
        </p:nvPicPr>
        <p:blipFill>
          <a:blip r:embed="rId6"/>
          <a:stretch>
            <a:fillRect/>
          </a:stretch>
        </p:blipFill>
        <p:spPr>
          <a:xfrm>
            <a:off x="859536" y="3558994"/>
            <a:ext cx="164592" cy="137160"/>
          </a:xfrm>
          <a:prstGeom prst="rect">
            <a:avLst/>
          </a:prstGeom>
        </p:spPr>
      </p:pic>
      <p:pic>
        <p:nvPicPr>
          <p:cNvPr id="59" name="Picture 58"/>
          <p:cNvPicPr>
            <a:picLocks noChangeAspect="1"/>
          </p:cNvPicPr>
          <p:nvPr/>
        </p:nvPicPr>
        <p:blipFill rotWithShape="1">
          <a:blip r:embed="rId5"/>
          <a:srcRect l="13049" t="14801" r="11405" b="13443"/>
          <a:stretch/>
        </p:blipFill>
        <p:spPr>
          <a:xfrm>
            <a:off x="859536" y="4043238"/>
            <a:ext cx="161926" cy="130137"/>
          </a:xfrm>
          <a:prstGeom prst="rect">
            <a:avLst/>
          </a:prstGeom>
        </p:spPr>
      </p:pic>
      <p:pic>
        <p:nvPicPr>
          <p:cNvPr id="62" name="Picture 61"/>
          <p:cNvPicPr>
            <a:picLocks/>
          </p:cNvPicPr>
          <p:nvPr/>
        </p:nvPicPr>
        <p:blipFill>
          <a:blip r:embed="rId7"/>
          <a:stretch>
            <a:fillRect/>
          </a:stretch>
        </p:blipFill>
        <p:spPr>
          <a:xfrm>
            <a:off x="859536" y="4345667"/>
            <a:ext cx="164592" cy="137160"/>
          </a:xfrm>
          <a:prstGeom prst="rect">
            <a:avLst/>
          </a:prstGeom>
        </p:spPr>
      </p:pic>
      <p:pic>
        <p:nvPicPr>
          <p:cNvPr id="34" name="Picture 33"/>
          <p:cNvPicPr>
            <a:picLocks/>
          </p:cNvPicPr>
          <p:nvPr/>
        </p:nvPicPr>
        <p:blipFill>
          <a:blip r:embed="rId8"/>
          <a:stretch>
            <a:fillRect/>
          </a:stretch>
        </p:blipFill>
        <p:spPr>
          <a:xfrm>
            <a:off x="859536" y="2161228"/>
            <a:ext cx="164592" cy="137160"/>
          </a:xfrm>
          <a:prstGeom prst="rect">
            <a:avLst/>
          </a:prstGeom>
        </p:spPr>
      </p:pic>
      <p:pic>
        <p:nvPicPr>
          <p:cNvPr id="35" name="Picture 34"/>
          <p:cNvPicPr>
            <a:picLocks/>
          </p:cNvPicPr>
          <p:nvPr/>
        </p:nvPicPr>
        <p:blipFill>
          <a:blip r:embed="rId9"/>
          <a:stretch>
            <a:fillRect/>
          </a:stretch>
        </p:blipFill>
        <p:spPr>
          <a:xfrm>
            <a:off x="859536" y="2307913"/>
            <a:ext cx="164592" cy="137160"/>
          </a:xfrm>
          <a:prstGeom prst="rect">
            <a:avLst/>
          </a:prstGeom>
        </p:spPr>
      </p:pic>
      <p:pic>
        <p:nvPicPr>
          <p:cNvPr id="36" name="Picture 35"/>
          <p:cNvPicPr>
            <a:picLocks/>
          </p:cNvPicPr>
          <p:nvPr/>
        </p:nvPicPr>
        <p:blipFill>
          <a:blip r:embed="rId10"/>
          <a:stretch>
            <a:fillRect/>
          </a:stretch>
        </p:blipFill>
        <p:spPr>
          <a:xfrm>
            <a:off x="859536" y="3721095"/>
            <a:ext cx="164592" cy="137160"/>
          </a:xfrm>
          <a:prstGeom prst="rect">
            <a:avLst/>
          </a:prstGeom>
        </p:spPr>
      </p:pic>
      <p:pic>
        <p:nvPicPr>
          <p:cNvPr id="37" name="Picture 36"/>
          <p:cNvPicPr>
            <a:picLocks/>
          </p:cNvPicPr>
          <p:nvPr/>
        </p:nvPicPr>
        <p:blipFill>
          <a:blip r:embed="rId11"/>
          <a:stretch>
            <a:fillRect/>
          </a:stretch>
        </p:blipFill>
        <p:spPr>
          <a:xfrm>
            <a:off x="859536" y="3882189"/>
            <a:ext cx="164592" cy="137160"/>
          </a:xfrm>
          <a:prstGeom prst="rect">
            <a:avLst/>
          </a:prstGeom>
        </p:spPr>
      </p:pic>
      <p:pic>
        <p:nvPicPr>
          <p:cNvPr id="39" name="Picture 38"/>
          <p:cNvPicPr>
            <a:picLocks/>
          </p:cNvPicPr>
          <p:nvPr/>
        </p:nvPicPr>
        <p:blipFill>
          <a:blip r:embed="rId12"/>
          <a:stretch>
            <a:fillRect/>
          </a:stretch>
        </p:blipFill>
        <p:spPr>
          <a:xfrm>
            <a:off x="859536" y="4194712"/>
            <a:ext cx="164592" cy="137160"/>
          </a:xfrm>
          <a:prstGeom prst="rect">
            <a:avLst/>
          </a:prstGeom>
        </p:spPr>
      </p:pic>
      <p:pic>
        <p:nvPicPr>
          <p:cNvPr id="41" name="Picture 40"/>
          <p:cNvPicPr>
            <a:picLocks/>
          </p:cNvPicPr>
          <p:nvPr/>
        </p:nvPicPr>
        <p:blipFill>
          <a:blip r:embed="rId13"/>
          <a:stretch>
            <a:fillRect/>
          </a:stretch>
        </p:blipFill>
        <p:spPr>
          <a:xfrm>
            <a:off x="859536" y="4495345"/>
            <a:ext cx="164592" cy="137160"/>
          </a:xfrm>
          <a:prstGeom prst="rect">
            <a:avLst/>
          </a:prstGeom>
        </p:spPr>
      </p:pic>
      <p:pic>
        <p:nvPicPr>
          <p:cNvPr id="3" name="Picture 2"/>
          <p:cNvPicPr>
            <a:picLocks noChangeAspect="1"/>
          </p:cNvPicPr>
          <p:nvPr/>
        </p:nvPicPr>
        <p:blipFill>
          <a:blip r:embed="rId14"/>
          <a:stretch>
            <a:fillRect/>
          </a:stretch>
        </p:blipFill>
        <p:spPr>
          <a:xfrm>
            <a:off x="862505" y="1565632"/>
            <a:ext cx="163277" cy="154582"/>
          </a:xfrm>
          <a:prstGeom prst="rect">
            <a:avLst/>
          </a:prstGeom>
        </p:spPr>
      </p:pic>
      <p:sp>
        <p:nvSpPr>
          <p:cNvPr id="4" name="Rectangle 3"/>
          <p:cNvSpPr/>
          <p:nvPr/>
        </p:nvSpPr>
        <p:spPr>
          <a:xfrm>
            <a:off x="329056" y="453456"/>
            <a:ext cx="4296480" cy="4870177"/>
          </a:xfrm>
          <a:prstGeom prst="rect">
            <a:avLst/>
          </a:prstGeom>
          <a:solidFill>
            <a:schemeClr val="accent5">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6097" y="865063"/>
            <a:ext cx="4559439" cy="2227862"/>
          </a:xfrm>
          <a:prstGeom prst="rect">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1908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rot="16200000">
            <a:off x="-500381" y="1657267"/>
            <a:ext cx="1298297" cy="369332"/>
          </a:xfrm>
          <a:prstGeom prst="rect">
            <a:avLst/>
          </a:prstGeom>
          <a:noFill/>
        </p:spPr>
        <p:txBody>
          <a:bodyPr wrap="square" rtlCol="0">
            <a:spAutoFit/>
          </a:bodyPr>
          <a:lstStyle/>
          <a:p>
            <a:r>
              <a:rPr lang="en-US" dirty="0" err="1" smtClean="0"/>
              <a:t>Filovirus</a:t>
            </a:r>
            <a:endParaRPr lang="en-US" dirty="0"/>
          </a:p>
        </p:txBody>
      </p:sp>
      <p:sp>
        <p:nvSpPr>
          <p:cNvPr id="10" name="TextBox 9"/>
          <p:cNvSpPr txBox="1"/>
          <p:nvPr/>
        </p:nvSpPr>
        <p:spPr>
          <a:xfrm>
            <a:off x="154026" y="3410761"/>
            <a:ext cx="8594906" cy="2862323"/>
          </a:xfrm>
          <a:prstGeom prst="rect">
            <a:avLst/>
          </a:prstGeom>
          <a:noFill/>
        </p:spPr>
        <p:txBody>
          <a:bodyPr wrap="square" rtlCol="0">
            <a:spAutoFit/>
          </a:bodyPr>
          <a:lstStyle/>
          <a:p>
            <a:r>
              <a:rPr lang="en-US" b="1" dirty="0" smtClean="0"/>
              <a:t>Figure 2: Phylofactorization of the African bat phylogeny.</a:t>
            </a:r>
          </a:p>
          <a:p>
            <a:r>
              <a:rPr lang="en-US" b="1" dirty="0" smtClean="0"/>
              <a:t>Sampled</a:t>
            </a:r>
            <a:r>
              <a:rPr lang="en-US" dirty="0" smtClean="0"/>
              <a:t>: </a:t>
            </a:r>
            <a:r>
              <a:rPr lang="en-US" dirty="0"/>
              <a:t>Phylofactorization of the </a:t>
            </a:r>
            <a:r>
              <a:rPr lang="en-US" dirty="0" smtClean="0"/>
              <a:t>African bat phylogeny </a:t>
            </a:r>
            <a:r>
              <a:rPr lang="en-US" dirty="0"/>
              <a:t>from the Open Tree of Life by a fisher test on the fraction of species sampled for </a:t>
            </a:r>
            <a:r>
              <a:rPr lang="en-US" dirty="0" smtClean="0"/>
              <a:t>Filoviruses. </a:t>
            </a:r>
            <a:r>
              <a:rPr lang="en-US" dirty="0"/>
              <a:t>The first phylogenetic factor </a:t>
            </a:r>
            <a:r>
              <a:rPr lang="en-US" dirty="0" smtClean="0"/>
              <a:t>is the Pteropodidae which have been heavily sampled compared to the paraphyletic remainder. The African Vesper bats have been under sampled compared the paraphyletic remainder.</a:t>
            </a:r>
            <a:r>
              <a:rPr lang="en-US" dirty="0"/>
              <a:t> </a:t>
            </a:r>
            <a:r>
              <a:rPr lang="en-US" b="1" dirty="0" err="1" smtClean="0"/>
              <a:t>Ab</a:t>
            </a:r>
            <a:r>
              <a:rPr lang="en-US" b="1" dirty="0" smtClean="0"/>
              <a:t> or PCR Positive</a:t>
            </a:r>
            <a:r>
              <a:rPr lang="en-US" dirty="0" smtClean="0"/>
              <a:t>: Phylofactorization by a fisher exact test on the fraction of African bat species either </a:t>
            </a:r>
            <a:r>
              <a:rPr lang="en-US" dirty="0" err="1" smtClean="0"/>
              <a:t>Ab</a:t>
            </a:r>
            <a:r>
              <a:rPr lang="en-US" dirty="0" smtClean="0"/>
              <a:t>+ or PCR+ for filoviruses. No phylogenetic factor was identified as being more or less likely to be </a:t>
            </a:r>
            <a:r>
              <a:rPr lang="en-US" dirty="0" err="1" smtClean="0"/>
              <a:t>Ab</a:t>
            </a:r>
            <a:r>
              <a:rPr lang="en-US" dirty="0" smtClean="0"/>
              <a:t>+ or PCR+.</a:t>
            </a:r>
          </a:p>
          <a:p>
            <a:endParaRPr lang="en-US" dirty="0"/>
          </a:p>
          <a:p>
            <a:endParaRPr lang="en-US" dirty="0"/>
          </a:p>
        </p:txBody>
      </p:sp>
      <p:sp>
        <p:nvSpPr>
          <p:cNvPr id="30" name="TextBox 29"/>
          <p:cNvSpPr txBox="1"/>
          <p:nvPr/>
        </p:nvSpPr>
        <p:spPr>
          <a:xfrm>
            <a:off x="4732177" y="493791"/>
            <a:ext cx="1931386" cy="369332"/>
          </a:xfrm>
          <a:prstGeom prst="rect">
            <a:avLst/>
          </a:prstGeom>
          <a:noFill/>
        </p:spPr>
        <p:txBody>
          <a:bodyPr wrap="square" rtlCol="0">
            <a:spAutoFit/>
          </a:bodyPr>
          <a:lstStyle/>
          <a:p>
            <a:r>
              <a:rPr lang="en-US" dirty="0" err="1" smtClean="0"/>
              <a:t>Ab</a:t>
            </a:r>
            <a:r>
              <a:rPr lang="en-US" dirty="0" smtClean="0"/>
              <a:t> or PCR Positive</a:t>
            </a:r>
            <a:endParaRPr lang="en-US" dirty="0"/>
          </a:p>
        </p:txBody>
      </p:sp>
      <p:sp>
        <p:nvSpPr>
          <p:cNvPr id="31" name="TextBox 30"/>
          <p:cNvSpPr txBox="1"/>
          <p:nvPr/>
        </p:nvSpPr>
        <p:spPr>
          <a:xfrm>
            <a:off x="2990312" y="440566"/>
            <a:ext cx="1027509" cy="369332"/>
          </a:xfrm>
          <a:prstGeom prst="rect">
            <a:avLst/>
          </a:prstGeom>
          <a:noFill/>
        </p:spPr>
        <p:txBody>
          <a:bodyPr wrap="square" rtlCol="0">
            <a:spAutoFit/>
          </a:bodyPr>
          <a:lstStyle/>
          <a:p>
            <a:r>
              <a:rPr lang="en-US" dirty="0" smtClean="0">
                <a:latin typeface="+mj-lt"/>
              </a:rPr>
              <a:t>Sampled</a:t>
            </a:r>
            <a:endParaRPr lang="en-US" dirty="0">
              <a:latin typeface="+mj-lt"/>
            </a:endParaRPr>
          </a:p>
        </p:txBody>
      </p:sp>
      <p:cxnSp>
        <p:nvCxnSpPr>
          <p:cNvPr id="15" name="Straight Connector 14"/>
          <p:cNvCxnSpPr/>
          <p:nvPr/>
        </p:nvCxnSpPr>
        <p:spPr>
          <a:xfrm>
            <a:off x="2407552" y="3084044"/>
            <a:ext cx="4452879" cy="0"/>
          </a:xfrm>
          <a:prstGeom prst="line">
            <a:avLst/>
          </a:prstGeom>
          <a:ln>
            <a:solidFill>
              <a:schemeClr val="bg1">
                <a:lumMod val="50000"/>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407552" y="863652"/>
            <a:ext cx="4450156" cy="0"/>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407552" y="3095270"/>
            <a:ext cx="4452879" cy="2209166"/>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407552" y="863652"/>
            <a:ext cx="0" cy="2231618"/>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6857708" y="863652"/>
            <a:ext cx="0" cy="4440784"/>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859541783"/>
              </p:ext>
            </p:extLst>
          </p:nvPr>
        </p:nvGraphicFramePr>
        <p:xfrm>
          <a:off x="1019402" y="1401385"/>
          <a:ext cx="1321235" cy="586740"/>
        </p:xfrm>
        <a:graphic>
          <a:graphicData uri="http://schemas.openxmlformats.org/drawingml/2006/table">
            <a:tbl>
              <a:tblPr/>
              <a:tblGrid>
                <a:gridCol w="882722"/>
                <a:gridCol w="438513"/>
              </a:tblGrid>
              <a:tr h="145953">
                <a:tc>
                  <a:txBody>
                    <a:bodyPr/>
                    <a:lstStyle/>
                    <a:p>
                      <a:pPr algn="l" fontAlgn="b"/>
                      <a:r>
                        <a:rPr lang="en-US" sz="900" b="1" i="0" u="none" strike="noStrike" dirty="0" err="1" smtClean="0">
                          <a:solidFill>
                            <a:srgbClr val="000000"/>
                          </a:solidFill>
                          <a:effectLst/>
                          <a:latin typeface="+mn-lt"/>
                        </a:rPr>
                        <a:t>Pteropodidae</a:t>
                      </a:r>
                      <a:endParaRPr lang="en-US" sz="900" b="1" i="0" u="none" strike="noStrike" dirty="0">
                        <a:solidFill>
                          <a:srgbClr val="000000"/>
                        </a:solidFill>
                        <a:effectLst/>
                        <a:latin typeface="+mn-lt"/>
                      </a:endParaRP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a:t>
                      </a:r>
                      <a:r>
                        <a:rPr lang="en-US" sz="900" b="1" i="0" u="none" strike="noStrike" dirty="0" smtClean="0">
                          <a:solidFill>
                            <a:srgbClr val="000000"/>
                          </a:solidFill>
                          <a:effectLst/>
                          <a:latin typeface="Calibri"/>
                        </a:rPr>
                        <a:t>0.41</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145953">
                <a:tc>
                  <a:txBody>
                    <a:bodyPr/>
                    <a:lstStyle/>
                    <a:p>
                      <a:pPr algn="l" fontAlgn="b"/>
                      <a:r>
                        <a:rPr lang="en-US" sz="900" b="0" i="0" u="none" strike="noStrike" dirty="0" smtClean="0">
                          <a:solidFill>
                            <a:srgbClr val="000000"/>
                          </a:solidFill>
                          <a:effectLst/>
                          <a:latin typeface="+mn-lt"/>
                        </a:rPr>
                        <a:t>(</a:t>
                      </a:r>
                      <a:r>
                        <a:rPr lang="en-US" sz="900" b="0" i="0" u="none" strike="noStrike" dirty="0" err="1" smtClean="0">
                          <a:solidFill>
                            <a:srgbClr val="000000"/>
                          </a:solidFill>
                          <a:effectLst/>
                          <a:latin typeface="+mn-lt"/>
                        </a:rPr>
                        <a:t>Pteropodinae</a:t>
                      </a:r>
                      <a:r>
                        <a:rPr lang="en-US" sz="900" b="0" i="0" u="none" strike="noStrike" dirty="0" smtClean="0">
                          <a:solidFill>
                            <a:srgbClr val="000000"/>
                          </a:solidFill>
                          <a:effectLst/>
                          <a:latin typeface="+mn-lt"/>
                        </a:rPr>
                        <a:t> &amp;</a:t>
                      </a:r>
                    </a:p>
                    <a:p>
                      <a:pPr algn="l" fontAlgn="b"/>
                      <a:r>
                        <a:rPr lang="en-US" sz="900" b="0" i="0" u="none" strike="noStrike" dirty="0" err="1" smtClean="0">
                          <a:solidFill>
                            <a:srgbClr val="000000"/>
                          </a:solidFill>
                          <a:effectLst/>
                          <a:latin typeface="+mn-lt"/>
                        </a:rPr>
                        <a:t>Macroglossinae</a:t>
                      </a:r>
                      <a:r>
                        <a:rPr lang="en-US" sz="900" b="0" i="0" u="none" strike="noStrike" dirty="0" smtClean="0">
                          <a:solidFill>
                            <a:srgbClr val="000000"/>
                          </a:solidFill>
                          <a:effectLst/>
                          <a:latin typeface="+mn-lt"/>
                        </a:rPr>
                        <a:t>)</a:t>
                      </a:r>
                      <a:endParaRPr lang="en-US" sz="900" b="0" i="0" u="none" strike="noStrike" dirty="0">
                        <a:solidFill>
                          <a:srgbClr val="000000"/>
                        </a:solidFill>
                        <a:effectLst/>
                        <a:latin typeface="+mn-lt"/>
                      </a:endParaRPr>
                    </a:p>
                  </a:txBody>
                  <a:tcPr marL="12700" marR="12700" marT="12700" marB="0" anchor="b">
                    <a:lnL>
                      <a:noFill/>
                    </a:lnL>
                    <a:lnR>
                      <a:noFill/>
                    </a:lnR>
                    <a:lnT>
                      <a:noFill/>
                    </a:lnT>
                    <a:lnB>
                      <a:noFill/>
                    </a:lnB>
                    <a:solidFill>
                      <a:srgbClr val="FFFFFF"/>
                    </a:solidFill>
                  </a:tcPr>
                </a:tc>
                <a:tc>
                  <a:txBody>
                    <a:bodyPr/>
                    <a:lstStyle/>
                    <a:p>
                      <a:pPr algn="r" fontAlgn="b"/>
                      <a:endParaRPr lang="en-US" sz="900" b="0"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r>
              <a:tr h="145953">
                <a:tc>
                  <a:txBody>
                    <a:bodyPr/>
                    <a:lstStyle/>
                    <a:p>
                      <a:pPr algn="l" fontAlgn="b"/>
                      <a:r>
                        <a:rPr lang="en-US" sz="900" b="1" i="0" u="none" strike="noStrike" dirty="0" err="1" smtClean="0">
                          <a:solidFill>
                            <a:srgbClr val="000000"/>
                          </a:solidFill>
                          <a:effectLst/>
                          <a:latin typeface="Calibri"/>
                        </a:rPr>
                        <a:t>Vespertilionoidea</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smtClean="0">
                          <a:solidFill>
                            <a:srgbClr val="000000"/>
                          </a:solidFill>
                          <a:effectLst/>
                          <a:latin typeface="Calibri"/>
                        </a:rPr>
                        <a:t>P=.001</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r>
            </a:tbl>
          </a:graphicData>
        </a:graphic>
      </p:graphicFrame>
      <p:pic>
        <p:nvPicPr>
          <p:cNvPr id="33" name="Picture 32"/>
          <p:cNvPicPr>
            <a:picLocks/>
          </p:cNvPicPr>
          <p:nvPr/>
        </p:nvPicPr>
        <p:blipFill>
          <a:blip r:embed="rId2"/>
          <a:stretch>
            <a:fillRect/>
          </a:stretch>
        </p:blipFill>
        <p:spPr>
          <a:xfrm>
            <a:off x="853841" y="1850965"/>
            <a:ext cx="164592" cy="137160"/>
          </a:xfrm>
          <a:prstGeom prst="rect">
            <a:avLst/>
          </a:prstGeom>
        </p:spPr>
      </p:pic>
      <p:pic>
        <p:nvPicPr>
          <p:cNvPr id="42" name="Picture 41" descr="filovirus phylofactor africa.jpeg"/>
          <p:cNvPicPr>
            <a:picLocks noChangeAspect="1"/>
          </p:cNvPicPr>
          <p:nvPr/>
        </p:nvPicPr>
        <p:blipFill rotWithShape="1">
          <a:blip r:embed="rId3">
            <a:extLst>
              <a:ext uri="{28A0092B-C50C-407E-A947-70E740481C1C}">
                <a14:useLocalDpi xmlns:a14="http://schemas.microsoft.com/office/drawing/2010/main" val="0"/>
              </a:ext>
            </a:extLst>
          </a:blip>
          <a:srcRect l="10051" t="8890" r="9676" b="9159"/>
          <a:stretch/>
        </p:blipFill>
        <p:spPr>
          <a:xfrm>
            <a:off x="2407552" y="856781"/>
            <a:ext cx="2208159" cy="2227263"/>
          </a:xfrm>
          <a:prstGeom prst="rect">
            <a:avLst/>
          </a:prstGeom>
        </p:spPr>
      </p:pic>
      <p:pic>
        <p:nvPicPr>
          <p:cNvPr id="7" name="Picture 6"/>
          <p:cNvPicPr>
            <a:picLocks/>
          </p:cNvPicPr>
          <p:nvPr/>
        </p:nvPicPr>
        <p:blipFill>
          <a:blip r:embed="rId4"/>
          <a:stretch>
            <a:fillRect/>
          </a:stretch>
        </p:blipFill>
        <p:spPr>
          <a:xfrm>
            <a:off x="853841" y="1428210"/>
            <a:ext cx="164592" cy="137160"/>
          </a:xfrm>
          <a:prstGeom prst="rect">
            <a:avLst/>
          </a:prstGeom>
        </p:spPr>
      </p:pic>
      <p:sp>
        <p:nvSpPr>
          <p:cNvPr id="4" name="Rectangle 3"/>
          <p:cNvSpPr/>
          <p:nvPr/>
        </p:nvSpPr>
        <p:spPr>
          <a:xfrm>
            <a:off x="464093" y="449217"/>
            <a:ext cx="4151618" cy="2646053"/>
          </a:xfrm>
          <a:prstGeom prst="rect">
            <a:avLst/>
          </a:prstGeom>
          <a:solidFill>
            <a:schemeClr val="accent5">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filovirus phylofactor africa positive.jpeg"/>
          <p:cNvPicPr>
            <a:picLocks noChangeAspect="1"/>
          </p:cNvPicPr>
          <p:nvPr/>
        </p:nvPicPr>
        <p:blipFill rotWithShape="1">
          <a:blip r:embed="rId5">
            <a:extLst>
              <a:ext uri="{28A0092B-C50C-407E-A947-70E740481C1C}">
                <a14:useLocalDpi xmlns:a14="http://schemas.microsoft.com/office/drawing/2010/main" val="0"/>
              </a:ext>
            </a:extLst>
          </a:blip>
          <a:srcRect l="11222" t="9269" r="11670" b="9544"/>
          <a:stretch/>
        </p:blipFill>
        <p:spPr>
          <a:xfrm>
            <a:off x="4620312" y="865351"/>
            <a:ext cx="2245451" cy="2227139"/>
          </a:xfrm>
          <a:prstGeom prst="rect">
            <a:avLst/>
          </a:prstGeom>
        </p:spPr>
      </p:pic>
      <p:sp>
        <p:nvSpPr>
          <p:cNvPr id="23" name="Rectangle 22"/>
          <p:cNvSpPr/>
          <p:nvPr/>
        </p:nvSpPr>
        <p:spPr>
          <a:xfrm>
            <a:off x="66097" y="865063"/>
            <a:ext cx="8594906" cy="2227862"/>
          </a:xfrm>
          <a:prstGeom prst="rect">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615246" y="449218"/>
            <a:ext cx="4033367" cy="2646052"/>
          </a:xfrm>
          <a:prstGeom prst="rect">
            <a:avLst/>
          </a:prstGeom>
          <a:solidFill>
            <a:schemeClr val="accent4">
              <a:lumMod val="75000"/>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4082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58596" y="887167"/>
            <a:ext cx="7690846" cy="2205758"/>
          </a:xfrm>
          <a:prstGeom prst="rect">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008605" y="133810"/>
            <a:ext cx="3483237" cy="5189823"/>
          </a:xfrm>
          <a:prstGeom prst="rect">
            <a:avLst/>
          </a:prstGeom>
          <a:solidFill>
            <a:schemeClr val="accent5">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4491842" y="133810"/>
            <a:ext cx="3657600" cy="5181576"/>
          </a:xfrm>
          <a:prstGeom prst="rect">
            <a:avLst/>
          </a:prstGeom>
          <a:solidFill>
            <a:schemeClr val="accent4">
              <a:lumMod val="75000"/>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henipavirus positive no sampling effort.jpeg"/>
          <p:cNvPicPr>
            <a:picLocks noChangeAspect="1"/>
          </p:cNvPicPr>
          <p:nvPr/>
        </p:nvPicPr>
        <p:blipFill rotWithShape="1">
          <a:blip r:embed="rId2">
            <a:extLst>
              <a:ext uri="{28A0092B-C50C-407E-A947-70E740481C1C}">
                <a14:useLocalDpi xmlns:a14="http://schemas.microsoft.com/office/drawing/2010/main" val="0"/>
              </a:ext>
            </a:extLst>
          </a:blip>
          <a:srcRect l="9235" t="19318" r="8715" b="19266"/>
          <a:stretch/>
        </p:blipFill>
        <p:spPr>
          <a:xfrm>
            <a:off x="2292339" y="887167"/>
            <a:ext cx="2199502" cy="2194560"/>
          </a:xfrm>
          <a:prstGeom prst="rect">
            <a:avLst/>
          </a:prstGeom>
        </p:spPr>
      </p:pic>
      <p:pic>
        <p:nvPicPr>
          <p:cNvPr id="7" name="Picture 6" descr="filovirus positive no sampling effort.jpeg"/>
          <p:cNvPicPr>
            <a:picLocks noChangeAspect="1"/>
          </p:cNvPicPr>
          <p:nvPr/>
        </p:nvPicPr>
        <p:blipFill rotWithShape="1">
          <a:blip r:embed="rId3">
            <a:extLst>
              <a:ext uri="{28A0092B-C50C-407E-A947-70E740481C1C}">
                <a14:useLocalDpi xmlns:a14="http://schemas.microsoft.com/office/drawing/2010/main" val="0"/>
              </a:ext>
            </a:extLst>
          </a:blip>
          <a:srcRect l="9155" t="19556" r="8924" b="19407"/>
          <a:stretch/>
        </p:blipFill>
        <p:spPr>
          <a:xfrm>
            <a:off x="2282212" y="3092925"/>
            <a:ext cx="2209629" cy="2194560"/>
          </a:xfrm>
          <a:prstGeom prst="rect">
            <a:avLst/>
          </a:prstGeom>
        </p:spPr>
      </p:pic>
      <p:pic>
        <p:nvPicPr>
          <p:cNvPr id="2" name="Picture 1" descr="hnv positive with sampling effort.jpeg"/>
          <p:cNvPicPr>
            <a:picLocks noChangeAspect="1"/>
          </p:cNvPicPr>
          <p:nvPr/>
        </p:nvPicPr>
        <p:blipFill rotWithShape="1">
          <a:blip r:embed="rId4">
            <a:extLst>
              <a:ext uri="{28A0092B-C50C-407E-A947-70E740481C1C}">
                <a14:useLocalDpi xmlns:a14="http://schemas.microsoft.com/office/drawing/2010/main" val="0"/>
              </a:ext>
            </a:extLst>
          </a:blip>
          <a:srcRect l="15404" t="19753" r="18662" b="10905"/>
          <a:stretch/>
        </p:blipFill>
        <p:spPr>
          <a:xfrm>
            <a:off x="4491841" y="865063"/>
            <a:ext cx="2197816" cy="2286000"/>
          </a:xfrm>
          <a:prstGeom prst="rect">
            <a:avLst/>
          </a:prstGeom>
        </p:spPr>
      </p:pic>
      <p:pic>
        <p:nvPicPr>
          <p:cNvPr id="3" name="Picture 2" descr="filovirus positive with sampling effort.jpeg"/>
          <p:cNvPicPr>
            <a:picLocks noChangeAspect="1"/>
          </p:cNvPicPr>
          <p:nvPr/>
        </p:nvPicPr>
        <p:blipFill rotWithShape="1">
          <a:blip r:embed="rId5">
            <a:extLst>
              <a:ext uri="{28A0092B-C50C-407E-A947-70E740481C1C}">
                <a14:useLocalDpi xmlns:a14="http://schemas.microsoft.com/office/drawing/2010/main" val="0"/>
              </a:ext>
            </a:extLst>
          </a:blip>
          <a:srcRect l="26329" t="15420" r="23742" b="14158"/>
          <a:stretch/>
        </p:blipFill>
        <p:spPr>
          <a:xfrm>
            <a:off x="4515360" y="3037633"/>
            <a:ext cx="2169703" cy="2286000"/>
          </a:xfrm>
          <a:prstGeom prst="rect">
            <a:avLst/>
          </a:prstGeom>
        </p:spPr>
      </p:pic>
      <p:sp>
        <p:nvSpPr>
          <p:cNvPr id="8" name="TextBox 7"/>
          <p:cNvSpPr txBox="1"/>
          <p:nvPr/>
        </p:nvSpPr>
        <p:spPr>
          <a:xfrm rot="16200000">
            <a:off x="85528" y="1657265"/>
            <a:ext cx="1298297" cy="369334"/>
          </a:xfrm>
          <a:prstGeom prst="rect">
            <a:avLst/>
          </a:prstGeom>
          <a:noFill/>
        </p:spPr>
        <p:txBody>
          <a:bodyPr wrap="square" rtlCol="0">
            <a:spAutoFit/>
          </a:bodyPr>
          <a:lstStyle/>
          <a:p>
            <a:r>
              <a:rPr lang="en-US" dirty="0" smtClean="0"/>
              <a:t>Henipavirus</a:t>
            </a:r>
            <a:endParaRPr lang="en-US" dirty="0"/>
          </a:p>
        </p:txBody>
      </p:sp>
      <p:sp>
        <p:nvSpPr>
          <p:cNvPr id="9" name="TextBox 8"/>
          <p:cNvSpPr txBox="1"/>
          <p:nvPr/>
        </p:nvSpPr>
        <p:spPr>
          <a:xfrm rot="16200000">
            <a:off x="257558" y="4128480"/>
            <a:ext cx="954239" cy="369334"/>
          </a:xfrm>
          <a:prstGeom prst="rect">
            <a:avLst/>
          </a:prstGeom>
          <a:noFill/>
        </p:spPr>
        <p:txBody>
          <a:bodyPr wrap="square" rtlCol="0">
            <a:spAutoFit/>
          </a:bodyPr>
          <a:lstStyle/>
          <a:p>
            <a:r>
              <a:rPr lang="en-US" dirty="0" err="1" smtClean="0"/>
              <a:t>Filovirus</a:t>
            </a:r>
            <a:endParaRPr lang="en-US" dirty="0"/>
          </a:p>
        </p:txBody>
      </p:sp>
      <p:sp>
        <p:nvSpPr>
          <p:cNvPr id="31" name="TextBox 30"/>
          <p:cNvSpPr txBox="1"/>
          <p:nvPr/>
        </p:nvSpPr>
        <p:spPr>
          <a:xfrm>
            <a:off x="2407552" y="180260"/>
            <a:ext cx="1746701" cy="315471"/>
          </a:xfrm>
          <a:prstGeom prst="rect">
            <a:avLst/>
          </a:prstGeom>
          <a:noFill/>
        </p:spPr>
        <p:txBody>
          <a:bodyPr wrap="square" rtlCol="0">
            <a:spAutoFit/>
          </a:bodyPr>
          <a:lstStyle/>
          <a:p>
            <a:r>
              <a:rPr lang="en-US" sz="1450" dirty="0" err="1"/>
              <a:t>Ab</a:t>
            </a:r>
            <a:r>
              <a:rPr lang="en-US" sz="1450" dirty="0"/>
              <a:t> or PCR Positive</a:t>
            </a:r>
          </a:p>
        </p:txBody>
      </p:sp>
      <p:cxnSp>
        <p:nvCxnSpPr>
          <p:cNvPr id="15" name="Straight Connector 14"/>
          <p:cNvCxnSpPr/>
          <p:nvPr/>
        </p:nvCxnSpPr>
        <p:spPr>
          <a:xfrm>
            <a:off x="-2045327" y="2143384"/>
            <a:ext cx="4452879" cy="0"/>
          </a:xfrm>
          <a:prstGeom prst="line">
            <a:avLst/>
          </a:prstGeom>
          <a:ln>
            <a:solidFill>
              <a:schemeClr val="bg1">
                <a:lumMod val="50000"/>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407552" y="863652"/>
            <a:ext cx="4450156" cy="0"/>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407552" y="5304436"/>
            <a:ext cx="4452879" cy="0"/>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407552" y="863652"/>
            <a:ext cx="0" cy="4440784"/>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6857708" y="863652"/>
            <a:ext cx="0" cy="4440784"/>
          </a:xfrm>
          <a:prstGeom prst="line">
            <a:avLst/>
          </a:prstGeom>
          <a:ln>
            <a:solidFill>
              <a:schemeClr val="tx1">
                <a:alpha val="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4491843" y="133810"/>
            <a:ext cx="2197814" cy="1038746"/>
          </a:xfrm>
          <a:prstGeom prst="rect">
            <a:avLst/>
          </a:prstGeom>
          <a:noFill/>
        </p:spPr>
        <p:txBody>
          <a:bodyPr wrap="square" rtlCol="0">
            <a:spAutoFit/>
          </a:bodyPr>
          <a:lstStyle/>
          <a:p>
            <a:r>
              <a:rPr lang="en-US" sz="1450" dirty="0" err="1"/>
              <a:t>Ab</a:t>
            </a:r>
            <a:r>
              <a:rPr lang="en-US" sz="1450" dirty="0"/>
              <a:t> or PCR </a:t>
            </a:r>
            <a:r>
              <a:rPr lang="en-US" sz="1450" dirty="0" smtClean="0"/>
              <a:t>Positive (Controlling for Sampling Effort)</a:t>
            </a:r>
          </a:p>
          <a:p>
            <a:endParaRPr lang="en-US" dirty="0"/>
          </a:p>
        </p:txBody>
      </p:sp>
      <p:sp>
        <p:nvSpPr>
          <p:cNvPr id="20" name="TextBox 19"/>
          <p:cNvSpPr txBox="1"/>
          <p:nvPr/>
        </p:nvSpPr>
        <p:spPr>
          <a:xfrm>
            <a:off x="1008605" y="5352279"/>
            <a:ext cx="7140837" cy="1569660"/>
          </a:xfrm>
          <a:prstGeom prst="rect">
            <a:avLst/>
          </a:prstGeom>
          <a:noFill/>
        </p:spPr>
        <p:txBody>
          <a:bodyPr wrap="square" rtlCol="0">
            <a:spAutoFit/>
          </a:bodyPr>
          <a:lstStyle/>
          <a:p>
            <a:r>
              <a:rPr lang="en-US" sz="1600" b="1" dirty="0" smtClean="0"/>
              <a:t>Figure 3: Phylofactorization of </a:t>
            </a:r>
            <a:r>
              <a:rPr lang="en-US" sz="1600" b="1" dirty="0" err="1" smtClean="0"/>
              <a:t>Ab</a:t>
            </a:r>
            <a:r>
              <a:rPr lang="en-US" sz="1600" b="1" dirty="0" smtClean="0"/>
              <a:t>+ or PCR+ positivity from all sampled bats. </a:t>
            </a:r>
            <a:r>
              <a:rPr lang="en-US" sz="1600" dirty="0" smtClean="0"/>
              <a:t>Phylofactorization </a:t>
            </a:r>
            <a:r>
              <a:rPr lang="en-US" sz="1600" dirty="0"/>
              <a:t>of the </a:t>
            </a:r>
            <a:r>
              <a:rPr lang="en-US" sz="1600" dirty="0" smtClean="0"/>
              <a:t>bat </a:t>
            </a:r>
            <a:r>
              <a:rPr lang="en-US" sz="1600" dirty="0"/>
              <a:t>phylogeny from the Open Tree of </a:t>
            </a:r>
            <a:r>
              <a:rPr lang="en-US" sz="1600" dirty="0" smtClean="0"/>
              <a:t>Life, excluding bats that have not been sampled, by </a:t>
            </a:r>
            <a:r>
              <a:rPr lang="en-US" sz="1600" b="1" dirty="0" smtClean="0"/>
              <a:t>generalized phylofactor regression</a:t>
            </a:r>
            <a:r>
              <a:rPr lang="en-US" sz="1600" dirty="0" smtClean="0"/>
              <a:t>. The outcome variable of interest is evidence of </a:t>
            </a:r>
            <a:r>
              <a:rPr lang="en-US" sz="1600" dirty="0" err="1" smtClean="0"/>
              <a:t>Ab</a:t>
            </a:r>
            <a:r>
              <a:rPr lang="en-US" sz="1600" dirty="0" smtClean="0"/>
              <a:t>+ or PCR+ . </a:t>
            </a:r>
            <a:r>
              <a:rPr lang="en-US" sz="1600" dirty="0" smtClean="0"/>
              <a:t>Sampling effort was modeled using the natural log. Orange bars are visual representation of 1 + natural log(sampling effort).</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722801915"/>
              </p:ext>
            </p:extLst>
          </p:nvPr>
        </p:nvGraphicFramePr>
        <p:xfrm>
          <a:off x="1217288" y="1605227"/>
          <a:ext cx="1064924" cy="424179"/>
        </p:xfrm>
        <a:graphic>
          <a:graphicData uri="http://schemas.openxmlformats.org/drawingml/2006/table">
            <a:tbl>
              <a:tblPr/>
              <a:tblGrid>
                <a:gridCol w="697437"/>
                <a:gridCol w="367487"/>
              </a:tblGrid>
              <a:tr h="104980">
                <a:tc>
                  <a:txBody>
                    <a:bodyPr/>
                    <a:lstStyle/>
                    <a:p>
                      <a:pPr algn="l" fontAlgn="b"/>
                      <a:r>
                        <a:rPr lang="en-US" sz="900" b="1" i="0" u="none" strike="noStrike" dirty="0" smtClean="0">
                          <a:solidFill>
                            <a:srgbClr val="000000"/>
                          </a:solidFill>
                          <a:effectLst/>
                          <a:latin typeface="+mn-lt"/>
                        </a:rPr>
                        <a:t>Pteropodinae</a:t>
                      </a:r>
                    </a:p>
                    <a:p>
                      <a:pPr algn="l" fontAlgn="b"/>
                      <a:r>
                        <a:rPr lang="en-US" sz="900" b="1" i="0" u="none" strike="noStrike" dirty="0" smtClean="0">
                          <a:solidFill>
                            <a:srgbClr val="000000"/>
                          </a:solidFill>
                          <a:effectLst/>
                          <a:latin typeface="+mn-lt"/>
                        </a:rPr>
                        <a:t>(Pteropus and Eidolon)</a:t>
                      </a:r>
                      <a:endParaRPr lang="en-US" sz="900" b="1" i="0" u="none" strike="noStrike" dirty="0">
                        <a:solidFill>
                          <a:srgbClr val="000000"/>
                        </a:solidFill>
                        <a:effectLst/>
                        <a:latin typeface="+mn-lt"/>
                      </a:endParaRP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a:solidFill>
                            <a:srgbClr val="000000"/>
                          </a:solidFill>
                          <a:effectLst/>
                          <a:latin typeface="Calibri"/>
                        </a:rPr>
                        <a:t>P</a:t>
                      </a:r>
                      <a:r>
                        <a:rPr lang="en-US" sz="900" b="1" i="0" u="none" strike="noStrike" dirty="0" smtClean="0">
                          <a:solidFill>
                            <a:srgbClr val="000000"/>
                          </a:solidFill>
                          <a:effectLst/>
                          <a:latin typeface="Calibri"/>
                        </a:rPr>
                        <a:t>=</a:t>
                      </a:r>
                      <a:r>
                        <a:rPr lang="en-US" sz="900" b="1" i="0" u="none" strike="noStrike" dirty="0" smtClean="0">
                          <a:solidFill>
                            <a:srgbClr val="000000"/>
                          </a:solidFill>
                          <a:effectLst/>
                          <a:latin typeface="Calibri"/>
                        </a:rPr>
                        <a:t>1</a:t>
                      </a:r>
                      <a:endParaRPr lang="en-US" sz="900" b="1" i="0" u="none" strike="noStrike" dirty="0">
                        <a:solidFill>
                          <a:srgbClr val="000000"/>
                        </a:solidFill>
                        <a:effectLst/>
                        <a:latin typeface="Calibri"/>
                      </a:endParaRPr>
                    </a:p>
                  </a:txBody>
                  <a:tcPr marL="12700" marR="12700" marT="12700" marB="0" anchor="b">
                    <a:lnL>
                      <a:noFill/>
                    </a:lnL>
                    <a:lnR>
                      <a:noFill/>
                    </a:lnR>
                    <a:lnT>
                      <a:noFill/>
                    </a:lnT>
                    <a:lnB>
                      <a:noFill/>
                    </a:lnB>
                    <a:solidFill>
                      <a:srgbClr val="FFFFFF"/>
                    </a:solidFill>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578573011"/>
              </p:ext>
            </p:extLst>
          </p:nvPr>
        </p:nvGraphicFramePr>
        <p:xfrm>
          <a:off x="1227415" y="4208229"/>
          <a:ext cx="1064924" cy="149860"/>
        </p:xfrm>
        <a:graphic>
          <a:graphicData uri="http://schemas.openxmlformats.org/drawingml/2006/table">
            <a:tbl>
              <a:tblPr/>
              <a:tblGrid>
                <a:gridCol w="697437"/>
                <a:gridCol w="367487"/>
              </a:tblGrid>
              <a:tr h="104980">
                <a:tc>
                  <a:txBody>
                    <a:bodyPr/>
                    <a:lstStyle/>
                    <a:p>
                      <a:pPr algn="l" fontAlgn="b"/>
                      <a:r>
                        <a:rPr lang="en-US" sz="900" b="1" i="0" u="none" strike="noStrike" dirty="0" smtClean="0">
                          <a:solidFill>
                            <a:srgbClr val="000000"/>
                          </a:solidFill>
                          <a:effectLst/>
                          <a:latin typeface="+mn-lt"/>
                        </a:rPr>
                        <a:t>Pteropodinae </a:t>
                      </a: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smtClean="0">
                          <a:solidFill>
                            <a:srgbClr val="000000"/>
                          </a:solidFill>
                          <a:effectLst/>
                          <a:latin typeface="Calibri"/>
                        </a:rPr>
                        <a:t>P=.82</a:t>
                      </a:r>
                    </a:p>
                  </a:txBody>
                  <a:tcPr marL="12700" marR="12700" marT="12700" marB="0" anchor="b">
                    <a:lnL>
                      <a:noFill/>
                    </a:lnL>
                    <a:lnR>
                      <a:noFill/>
                    </a:lnR>
                    <a:lnT>
                      <a:noFill/>
                    </a:lnT>
                    <a:lnB>
                      <a:noFill/>
                    </a:lnB>
                    <a:solidFill>
                      <a:srgbClr val="FFFFFF"/>
                    </a:solidFill>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068871603"/>
              </p:ext>
            </p:extLst>
          </p:nvPr>
        </p:nvGraphicFramePr>
        <p:xfrm>
          <a:off x="6923592" y="3836027"/>
          <a:ext cx="1064924" cy="881379"/>
        </p:xfrm>
        <a:graphic>
          <a:graphicData uri="http://schemas.openxmlformats.org/drawingml/2006/table">
            <a:tbl>
              <a:tblPr/>
              <a:tblGrid>
                <a:gridCol w="697437"/>
                <a:gridCol w="367487"/>
              </a:tblGrid>
              <a:tr h="104980">
                <a:tc>
                  <a:txBody>
                    <a:bodyPr/>
                    <a:lstStyle/>
                    <a:p>
                      <a:pPr algn="l" fontAlgn="b"/>
                      <a:r>
                        <a:rPr lang="en-US" sz="900" b="1" i="0" u="none" strike="noStrike" dirty="0" smtClean="0">
                          <a:solidFill>
                            <a:srgbClr val="000000"/>
                          </a:solidFill>
                          <a:effectLst/>
                          <a:latin typeface="+mn-lt"/>
                        </a:rPr>
                        <a:t>Pteropodinae</a:t>
                      </a:r>
                      <a:r>
                        <a:rPr lang="en-US" sz="800" b="1" i="1" u="none" strike="noStrike" dirty="0" smtClean="0">
                          <a:solidFill>
                            <a:srgbClr val="000000"/>
                          </a:solidFill>
                          <a:effectLst/>
                          <a:latin typeface="+mn-lt"/>
                        </a:rPr>
                        <a:t>(</a:t>
                      </a:r>
                      <a:r>
                        <a:rPr lang="en-US" sz="800" b="1" i="1" u="none" strike="noStrike" dirty="0" err="1" smtClean="0">
                          <a:solidFill>
                            <a:srgbClr val="000000"/>
                          </a:solidFill>
                          <a:effectLst/>
                          <a:latin typeface="+mn-lt"/>
                        </a:rPr>
                        <a:t>Nanonycteris</a:t>
                      </a:r>
                      <a:r>
                        <a:rPr lang="en-US" sz="800" b="1" i="1" u="none" strike="noStrike" dirty="0" smtClean="0">
                          <a:solidFill>
                            <a:srgbClr val="000000"/>
                          </a:solidFill>
                          <a:effectLst/>
                          <a:latin typeface="+mn-lt"/>
                        </a:rPr>
                        <a:t> </a:t>
                      </a:r>
                      <a:r>
                        <a:rPr lang="en-US" sz="800" b="1" i="1" u="none" strike="noStrike" dirty="0" err="1" smtClean="0">
                          <a:solidFill>
                            <a:srgbClr val="000000"/>
                          </a:solidFill>
                          <a:effectLst/>
                          <a:latin typeface="+mn-lt"/>
                        </a:rPr>
                        <a:t>veldkampii</a:t>
                      </a:r>
                      <a:r>
                        <a:rPr lang="en-US" sz="800" b="1" i="1" u="none" strike="noStrike" dirty="0" smtClean="0">
                          <a:solidFill>
                            <a:srgbClr val="000000"/>
                          </a:solidFill>
                          <a:effectLst/>
                          <a:latin typeface="+mn-lt"/>
                        </a:rPr>
                        <a:t>, </a:t>
                      </a:r>
                      <a:r>
                        <a:rPr lang="en-US" sz="800" b="1" i="1" u="none" strike="noStrike" dirty="0" err="1" smtClean="0">
                          <a:solidFill>
                            <a:srgbClr val="000000"/>
                          </a:solidFill>
                          <a:effectLst/>
                          <a:latin typeface="+mn-lt"/>
                        </a:rPr>
                        <a:t>Micropteropus</a:t>
                      </a:r>
                      <a:r>
                        <a:rPr lang="en-US" sz="800" b="1" i="1" u="none" strike="noStrike" dirty="0" smtClean="0">
                          <a:solidFill>
                            <a:srgbClr val="000000"/>
                          </a:solidFill>
                          <a:effectLst/>
                          <a:latin typeface="+mn-lt"/>
                        </a:rPr>
                        <a:t> </a:t>
                      </a:r>
                      <a:r>
                        <a:rPr lang="en-US" sz="800" b="1" i="1" u="none" strike="noStrike" dirty="0" err="1" smtClean="0">
                          <a:solidFill>
                            <a:srgbClr val="000000"/>
                          </a:solidFill>
                          <a:effectLst/>
                          <a:latin typeface="+mn-lt"/>
                        </a:rPr>
                        <a:t>pusillus,Epomophorus</a:t>
                      </a:r>
                      <a:r>
                        <a:rPr lang="en-US" sz="800" b="1" i="1" u="none" strike="noStrike" dirty="0" smtClean="0">
                          <a:solidFill>
                            <a:srgbClr val="000000"/>
                          </a:solidFill>
                          <a:effectLst/>
                          <a:latin typeface="+mn-lt"/>
                        </a:rPr>
                        <a:t> </a:t>
                      </a:r>
                      <a:r>
                        <a:rPr lang="en-US" sz="800" b="1" i="1" u="none" strike="noStrike" dirty="0" err="1" smtClean="0">
                          <a:solidFill>
                            <a:srgbClr val="000000"/>
                          </a:solidFill>
                          <a:effectLst/>
                          <a:latin typeface="+mn-lt"/>
                        </a:rPr>
                        <a:t>gambianus</a:t>
                      </a:r>
                      <a:r>
                        <a:rPr lang="en-US" sz="800" b="1" i="1" u="none" strike="noStrike" dirty="0" smtClean="0">
                          <a:solidFill>
                            <a:srgbClr val="000000"/>
                          </a:solidFill>
                          <a:effectLst/>
                          <a:latin typeface="+mn-lt"/>
                        </a:rPr>
                        <a:t>)</a:t>
                      </a:r>
                    </a:p>
                  </a:txBody>
                  <a:tcPr marL="12700" marR="12700" marT="12700" marB="0" anchor="b">
                    <a:lnL>
                      <a:noFill/>
                    </a:lnL>
                    <a:lnR>
                      <a:noFill/>
                    </a:lnR>
                    <a:lnT>
                      <a:noFill/>
                    </a:lnT>
                    <a:lnB>
                      <a:noFill/>
                    </a:lnB>
                    <a:solidFill>
                      <a:srgbClr val="FFFFFF"/>
                    </a:solidFill>
                  </a:tcPr>
                </a:tc>
                <a:tc>
                  <a:txBody>
                    <a:bodyPr/>
                    <a:lstStyle/>
                    <a:p>
                      <a:pPr algn="r" fontAlgn="b"/>
                      <a:r>
                        <a:rPr lang="en-US" sz="900" b="1" i="0" u="none" strike="noStrike" dirty="0" smtClean="0">
                          <a:solidFill>
                            <a:srgbClr val="000000"/>
                          </a:solidFill>
                          <a:effectLst/>
                          <a:latin typeface="Calibri"/>
                        </a:rPr>
                        <a:t>P=1</a:t>
                      </a:r>
                    </a:p>
                  </a:txBody>
                  <a:tcPr marL="12700" marR="12700" marT="12700" marB="0" anchor="b">
                    <a:lnL>
                      <a:noFill/>
                    </a:lnL>
                    <a:lnR>
                      <a:noFill/>
                    </a:lnR>
                    <a:lnT>
                      <a:noFill/>
                    </a:lnT>
                    <a:lnB>
                      <a:noFill/>
                    </a:lnB>
                    <a:solidFill>
                      <a:srgbClr val="FFFFFF"/>
                    </a:solidFill>
                  </a:tcPr>
                </a:tc>
              </a:tr>
            </a:tbl>
          </a:graphicData>
        </a:graphic>
      </p:graphicFrame>
      <p:pic>
        <p:nvPicPr>
          <p:cNvPr id="13" name="Picture 12"/>
          <p:cNvPicPr>
            <a:picLocks noChangeAspect="1"/>
          </p:cNvPicPr>
          <p:nvPr/>
        </p:nvPicPr>
        <p:blipFill>
          <a:blip r:embed="rId6"/>
          <a:stretch>
            <a:fillRect/>
          </a:stretch>
        </p:blipFill>
        <p:spPr>
          <a:xfrm>
            <a:off x="1020233" y="1719205"/>
            <a:ext cx="196896" cy="192151"/>
          </a:xfrm>
          <a:prstGeom prst="rect">
            <a:avLst/>
          </a:prstGeom>
        </p:spPr>
      </p:pic>
      <p:pic>
        <p:nvPicPr>
          <p:cNvPr id="27" name="Picture 26"/>
          <p:cNvPicPr>
            <a:picLocks noChangeAspect="1"/>
          </p:cNvPicPr>
          <p:nvPr/>
        </p:nvPicPr>
        <p:blipFill>
          <a:blip r:embed="rId6"/>
          <a:stretch>
            <a:fillRect/>
          </a:stretch>
        </p:blipFill>
        <p:spPr>
          <a:xfrm>
            <a:off x="1020233" y="4190361"/>
            <a:ext cx="196896" cy="192151"/>
          </a:xfrm>
          <a:prstGeom prst="rect">
            <a:avLst/>
          </a:prstGeom>
        </p:spPr>
      </p:pic>
      <p:pic>
        <p:nvPicPr>
          <p:cNvPr id="30" name="Picture 29"/>
          <p:cNvPicPr>
            <a:picLocks noChangeAspect="1"/>
          </p:cNvPicPr>
          <p:nvPr/>
        </p:nvPicPr>
        <p:blipFill>
          <a:blip r:embed="rId6"/>
          <a:stretch>
            <a:fillRect/>
          </a:stretch>
        </p:blipFill>
        <p:spPr>
          <a:xfrm>
            <a:off x="6705939" y="4190361"/>
            <a:ext cx="196896" cy="192151"/>
          </a:xfrm>
          <a:prstGeom prst="rect">
            <a:avLst/>
          </a:prstGeom>
        </p:spPr>
      </p:pic>
      <p:pic>
        <p:nvPicPr>
          <p:cNvPr id="5" name="Picture 4"/>
          <p:cNvPicPr>
            <a:picLocks noChangeAspect="1"/>
          </p:cNvPicPr>
          <p:nvPr/>
        </p:nvPicPr>
        <p:blipFill rotWithShape="1">
          <a:blip r:embed="rId7"/>
          <a:srcRect l="36341" t="20065" r="48673" b="16453"/>
          <a:stretch/>
        </p:blipFill>
        <p:spPr>
          <a:xfrm>
            <a:off x="6705939" y="1005930"/>
            <a:ext cx="48516" cy="158698"/>
          </a:xfrm>
          <a:prstGeom prst="rect">
            <a:avLst/>
          </a:prstGeom>
        </p:spPr>
      </p:pic>
      <p:graphicFrame>
        <p:nvGraphicFramePr>
          <p:cNvPr id="32" name="Table 31"/>
          <p:cNvGraphicFramePr>
            <a:graphicFrameLocks noGrp="1"/>
          </p:cNvGraphicFramePr>
          <p:nvPr>
            <p:extLst>
              <p:ext uri="{D42A27DB-BD31-4B8C-83A1-F6EECF244321}">
                <p14:modId xmlns:p14="http://schemas.microsoft.com/office/powerpoint/2010/main" val="3432348699"/>
              </p:ext>
            </p:extLst>
          </p:nvPr>
        </p:nvGraphicFramePr>
        <p:xfrm>
          <a:off x="6754455" y="997370"/>
          <a:ext cx="1064924" cy="149860"/>
        </p:xfrm>
        <a:graphic>
          <a:graphicData uri="http://schemas.openxmlformats.org/drawingml/2006/table">
            <a:tbl>
              <a:tblPr/>
              <a:tblGrid>
                <a:gridCol w="1014124"/>
                <a:gridCol w="50800"/>
              </a:tblGrid>
              <a:tr h="149860">
                <a:tc>
                  <a:txBody>
                    <a:bodyPr/>
                    <a:lstStyle/>
                    <a:p>
                      <a:pPr algn="l" fontAlgn="b"/>
                      <a:r>
                        <a:rPr lang="en-US" sz="900" b="1" i="0" u="none" strike="noStrike" dirty="0" smtClean="0">
                          <a:solidFill>
                            <a:srgbClr val="000000"/>
                          </a:solidFill>
                          <a:effectLst/>
                          <a:latin typeface="+mn-lt"/>
                        </a:rPr>
                        <a:t>Sampling</a:t>
                      </a:r>
                      <a:r>
                        <a:rPr lang="en-US" sz="900" b="1" i="0" u="none" strike="noStrike" baseline="0" dirty="0" smtClean="0">
                          <a:solidFill>
                            <a:srgbClr val="000000"/>
                          </a:solidFill>
                          <a:effectLst/>
                          <a:latin typeface="+mn-lt"/>
                        </a:rPr>
                        <a:t> effort</a:t>
                      </a:r>
                      <a:endParaRPr lang="en-US" sz="800" b="1" i="1" u="none" strike="noStrike" dirty="0" smtClean="0">
                        <a:solidFill>
                          <a:srgbClr val="000000"/>
                        </a:solidFill>
                        <a:effectLst/>
                        <a:latin typeface="+mn-lt"/>
                      </a:endParaRPr>
                    </a:p>
                  </a:txBody>
                  <a:tcPr marL="12700" marR="12700" marT="12700" marB="0" anchor="b">
                    <a:lnL>
                      <a:noFill/>
                    </a:lnL>
                    <a:lnR>
                      <a:noFill/>
                    </a:lnR>
                    <a:lnT>
                      <a:noFill/>
                    </a:lnT>
                    <a:lnB>
                      <a:noFill/>
                    </a:lnB>
                    <a:solidFill>
                      <a:srgbClr val="FFFFFF"/>
                    </a:solidFill>
                  </a:tcPr>
                </a:tc>
                <a:tc>
                  <a:txBody>
                    <a:bodyPr/>
                    <a:lstStyle/>
                    <a:p>
                      <a:pPr algn="r" fontAlgn="b"/>
                      <a:endParaRPr lang="en-US" sz="900" b="1" i="0" u="none" strike="noStrike" dirty="0" smtClean="0">
                        <a:solidFill>
                          <a:srgbClr val="000000"/>
                        </a:solidFill>
                        <a:effectLst/>
                        <a:latin typeface="Calibri"/>
                      </a:endParaRPr>
                    </a:p>
                  </a:txBody>
                  <a:tcPr marL="12700" marR="12700" marT="12700" marB="0" anchor="b">
                    <a:lnL>
                      <a:noFill/>
                    </a:lnL>
                    <a:lnR>
                      <a:noFill/>
                    </a:lnR>
                    <a:lnT>
                      <a:noFill/>
                    </a:lnT>
                    <a:lnB>
                      <a:noFill/>
                    </a:lnB>
                    <a:solidFill>
                      <a:srgbClr val="FFFFFF"/>
                    </a:solidFill>
                  </a:tcPr>
                </a:tc>
              </a:tr>
            </a:tbl>
          </a:graphicData>
        </a:graphic>
      </p:graphicFrame>
      <p:pic>
        <p:nvPicPr>
          <p:cNvPr id="35" name="Picture 34"/>
          <p:cNvPicPr>
            <a:picLocks noChangeAspect="1"/>
          </p:cNvPicPr>
          <p:nvPr/>
        </p:nvPicPr>
        <p:blipFill rotWithShape="1">
          <a:blip r:embed="rId7"/>
          <a:srcRect l="36341" t="20065" r="48673" b="16453"/>
          <a:stretch/>
        </p:blipFill>
        <p:spPr>
          <a:xfrm>
            <a:off x="6689657" y="3229560"/>
            <a:ext cx="48516" cy="158698"/>
          </a:xfrm>
          <a:prstGeom prst="rect">
            <a:avLst/>
          </a:prstGeom>
        </p:spPr>
      </p:pic>
      <p:graphicFrame>
        <p:nvGraphicFramePr>
          <p:cNvPr id="36" name="Table 35"/>
          <p:cNvGraphicFramePr>
            <a:graphicFrameLocks noGrp="1"/>
          </p:cNvGraphicFramePr>
          <p:nvPr>
            <p:extLst>
              <p:ext uri="{D42A27DB-BD31-4B8C-83A1-F6EECF244321}">
                <p14:modId xmlns:p14="http://schemas.microsoft.com/office/powerpoint/2010/main" val="1882589379"/>
              </p:ext>
            </p:extLst>
          </p:nvPr>
        </p:nvGraphicFramePr>
        <p:xfrm>
          <a:off x="6738173" y="3221000"/>
          <a:ext cx="1064924" cy="149860"/>
        </p:xfrm>
        <a:graphic>
          <a:graphicData uri="http://schemas.openxmlformats.org/drawingml/2006/table">
            <a:tbl>
              <a:tblPr/>
              <a:tblGrid>
                <a:gridCol w="1014124"/>
                <a:gridCol w="50800"/>
              </a:tblGrid>
              <a:tr h="149860">
                <a:tc>
                  <a:txBody>
                    <a:bodyPr/>
                    <a:lstStyle/>
                    <a:p>
                      <a:pPr algn="l" fontAlgn="b"/>
                      <a:r>
                        <a:rPr lang="en-US" sz="900" b="1" i="0" u="none" strike="noStrike" dirty="0" smtClean="0">
                          <a:solidFill>
                            <a:srgbClr val="000000"/>
                          </a:solidFill>
                          <a:effectLst/>
                          <a:latin typeface="+mn-lt"/>
                        </a:rPr>
                        <a:t>Sampling</a:t>
                      </a:r>
                      <a:r>
                        <a:rPr lang="en-US" sz="900" b="1" i="0" u="none" strike="noStrike" baseline="0" dirty="0" smtClean="0">
                          <a:solidFill>
                            <a:srgbClr val="000000"/>
                          </a:solidFill>
                          <a:effectLst/>
                          <a:latin typeface="+mn-lt"/>
                        </a:rPr>
                        <a:t> effort</a:t>
                      </a:r>
                      <a:endParaRPr lang="en-US" sz="800" b="1" i="1" u="none" strike="noStrike" dirty="0" smtClean="0">
                        <a:solidFill>
                          <a:srgbClr val="000000"/>
                        </a:solidFill>
                        <a:effectLst/>
                        <a:latin typeface="+mn-lt"/>
                      </a:endParaRPr>
                    </a:p>
                  </a:txBody>
                  <a:tcPr marL="12700" marR="12700" marT="12700" marB="0" anchor="b">
                    <a:lnL>
                      <a:noFill/>
                    </a:lnL>
                    <a:lnR>
                      <a:noFill/>
                    </a:lnR>
                    <a:lnT>
                      <a:noFill/>
                    </a:lnT>
                    <a:lnB>
                      <a:noFill/>
                    </a:lnB>
                    <a:solidFill>
                      <a:srgbClr val="FFFFFF"/>
                    </a:solidFill>
                  </a:tcPr>
                </a:tc>
                <a:tc>
                  <a:txBody>
                    <a:bodyPr/>
                    <a:lstStyle/>
                    <a:p>
                      <a:pPr algn="r" fontAlgn="b"/>
                      <a:endParaRPr lang="en-US" sz="900" b="1" i="0" u="none" strike="noStrike" dirty="0" smtClean="0">
                        <a:solidFill>
                          <a:srgbClr val="000000"/>
                        </a:solidFill>
                        <a:effectLst/>
                        <a:latin typeface="Calibri"/>
                      </a:endParaRPr>
                    </a:p>
                  </a:txBody>
                  <a:tcPr marL="12700" marR="12700" marT="12700" marB="0" anchor="b">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8887301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5036" y="4591496"/>
            <a:ext cx="5783803" cy="1382470"/>
          </a:xfrm>
          <a:prstGeom prst="rect">
            <a:avLst/>
          </a:prstGeom>
        </p:spPr>
      </p:pic>
      <p:pic>
        <p:nvPicPr>
          <p:cNvPr id="10" name="Picture 9"/>
          <p:cNvPicPr>
            <a:picLocks noChangeAspect="1"/>
          </p:cNvPicPr>
          <p:nvPr/>
        </p:nvPicPr>
        <p:blipFill rotWithShape="1">
          <a:blip r:embed="rId3"/>
          <a:srcRect t="66796"/>
          <a:stretch/>
        </p:blipFill>
        <p:spPr>
          <a:xfrm>
            <a:off x="521529" y="5408072"/>
            <a:ext cx="164618" cy="174911"/>
          </a:xfrm>
          <a:prstGeom prst="rect">
            <a:avLst/>
          </a:prstGeom>
        </p:spPr>
      </p:pic>
      <p:sp>
        <p:nvSpPr>
          <p:cNvPr id="11" name="TextBox 10"/>
          <p:cNvSpPr txBox="1"/>
          <p:nvPr/>
        </p:nvSpPr>
        <p:spPr>
          <a:xfrm>
            <a:off x="0" y="45363"/>
            <a:ext cx="431110" cy="369332"/>
          </a:xfrm>
          <a:prstGeom prst="rect">
            <a:avLst/>
          </a:prstGeom>
          <a:noFill/>
        </p:spPr>
        <p:txBody>
          <a:bodyPr wrap="square" rtlCol="0">
            <a:spAutoFit/>
          </a:bodyPr>
          <a:lstStyle/>
          <a:p>
            <a:r>
              <a:rPr lang="en-US" dirty="0" smtClean="0">
                <a:latin typeface="Arial Black"/>
                <a:cs typeface="Arial Black"/>
              </a:rPr>
              <a:t>A</a:t>
            </a:r>
            <a:endParaRPr lang="en-US" dirty="0">
              <a:latin typeface="Arial Black"/>
              <a:cs typeface="Arial Black"/>
            </a:endParaRPr>
          </a:p>
        </p:txBody>
      </p:sp>
      <p:sp>
        <p:nvSpPr>
          <p:cNvPr id="12" name="TextBox 11"/>
          <p:cNvSpPr txBox="1"/>
          <p:nvPr/>
        </p:nvSpPr>
        <p:spPr>
          <a:xfrm>
            <a:off x="0" y="4748642"/>
            <a:ext cx="431110" cy="369332"/>
          </a:xfrm>
          <a:prstGeom prst="rect">
            <a:avLst/>
          </a:prstGeom>
          <a:noFill/>
        </p:spPr>
        <p:txBody>
          <a:bodyPr wrap="square" rtlCol="0">
            <a:spAutoFit/>
          </a:bodyPr>
          <a:lstStyle/>
          <a:p>
            <a:r>
              <a:rPr lang="en-US" dirty="0" smtClean="0">
                <a:latin typeface="Arial Black"/>
                <a:cs typeface="Arial Black"/>
              </a:rPr>
              <a:t>B</a:t>
            </a:r>
          </a:p>
        </p:txBody>
      </p:sp>
      <p:sp>
        <p:nvSpPr>
          <p:cNvPr id="16" name="TextBox 15"/>
          <p:cNvSpPr txBox="1"/>
          <p:nvPr/>
        </p:nvSpPr>
        <p:spPr>
          <a:xfrm>
            <a:off x="5832406" y="191293"/>
            <a:ext cx="3311594" cy="4185761"/>
          </a:xfrm>
          <a:prstGeom prst="rect">
            <a:avLst/>
          </a:prstGeom>
          <a:noFill/>
        </p:spPr>
        <p:txBody>
          <a:bodyPr wrap="square" rtlCol="0">
            <a:spAutoFit/>
          </a:bodyPr>
          <a:lstStyle/>
          <a:p>
            <a:r>
              <a:rPr lang="en-US" sz="1400" b="1" dirty="0" smtClean="0">
                <a:latin typeface="Arial Black"/>
                <a:cs typeface="Arial Black"/>
              </a:rPr>
              <a:t>Fig </a:t>
            </a:r>
            <a:r>
              <a:rPr lang="en-US" sz="1400" b="1" dirty="0">
                <a:latin typeface="Arial Black"/>
                <a:cs typeface="Arial Black"/>
              </a:rPr>
              <a:t>4</a:t>
            </a:r>
            <a:r>
              <a:rPr lang="en-US" sz="1400" b="1" dirty="0" smtClean="0">
                <a:latin typeface="Arial Black"/>
                <a:cs typeface="Arial Black"/>
              </a:rPr>
              <a:t>. Sampling &amp; Reporting Strategy</a:t>
            </a:r>
          </a:p>
          <a:p>
            <a:pPr marL="342900" indent="-342900">
              <a:buAutoNum type="alphaUcPeriod"/>
            </a:pPr>
            <a:r>
              <a:rPr lang="en-US" sz="1400" b="1" dirty="0" smtClean="0">
                <a:latin typeface="Arial"/>
                <a:cs typeface="Arial"/>
              </a:rPr>
              <a:t>A schematic displaying a theoretical change in seroprevalence over the course of a year. Colored regions represent sampling schemes present in filovirus/henipavirus literature. </a:t>
            </a:r>
          </a:p>
          <a:p>
            <a:pPr marL="342900" indent="-342900">
              <a:buAutoNum type="alphaUcPeriod"/>
            </a:pPr>
            <a:r>
              <a:rPr lang="en-US" sz="1400" b="1" dirty="0" smtClean="0">
                <a:latin typeface="Arial"/>
                <a:cs typeface="Arial"/>
              </a:rPr>
              <a:t>B. Breakdown of sampling schemes present in literature. Includes mean time (in days) and standard deviation over which studies pooled multiple sampling events into single estimate. </a:t>
            </a:r>
          </a:p>
          <a:p>
            <a:pPr marL="342900" indent="-342900">
              <a:buAutoNum type="alphaUcPeriod"/>
            </a:pPr>
            <a:endParaRPr lang="en-US" sz="1400" b="1" dirty="0">
              <a:latin typeface="Arial"/>
              <a:cs typeface="Arial"/>
            </a:endParaRPr>
          </a:p>
          <a:p>
            <a:r>
              <a:rPr lang="en-US" sz="1400" b="1" dirty="0" smtClean="0">
                <a:latin typeface="Arial"/>
                <a:cs typeface="Arial"/>
              </a:rPr>
              <a:t>(NOTE TO DC FROM DC: update the table)</a:t>
            </a:r>
            <a:endParaRPr lang="en-US" sz="1400" b="1" dirty="0">
              <a:latin typeface="Arial"/>
              <a:cs typeface="Arial"/>
            </a:endParaRPr>
          </a:p>
        </p:txBody>
      </p:sp>
      <p:pic>
        <p:nvPicPr>
          <p:cNvPr id="2" name="Picture 1"/>
          <p:cNvPicPr>
            <a:picLocks noChangeAspect="1"/>
          </p:cNvPicPr>
          <p:nvPr/>
        </p:nvPicPr>
        <p:blipFill>
          <a:blip r:embed="rId4"/>
          <a:stretch>
            <a:fillRect/>
          </a:stretch>
        </p:blipFill>
        <p:spPr>
          <a:xfrm>
            <a:off x="330462" y="93678"/>
            <a:ext cx="5501944" cy="4527757"/>
          </a:xfrm>
          <a:prstGeom prst="rect">
            <a:avLst/>
          </a:prstGeom>
        </p:spPr>
      </p:pic>
      <p:sp>
        <p:nvSpPr>
          <p:cNvPr id="13" name="Oval 12"/>
          <p:cNvSpPr/>
          <p:nvPr/>
        </p:nvSpPr>
        <p:spPr>
          <a:xfrm>
            <a:off x="4695457" y="3299837"/>
            <a:ext cx="192245" cy="192240"/>
          </a:xfrm>
          <a:prstGeom prst="ellipse">
            <a:avLst/>
          </a:prstGeom>
          <a:solidFill>
            <a:srgbClr val="0000FF">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159498" y="1201768"/>
            <a:ext cx="192245" cy="192240"/>
          </a:xfrm>
          <a:prstGeom prst="ellipse">
            <a:avLst/>
          </a:prstGeom>
          <a:solidFill>
            <a:srgbClr val="0000FF">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054481" y="1620409"/>
            <a:ext cx="192245" cy="192240"/>
          </a:xfrm>
          <a:prstGeom prst="ellipse">
            <a:avLst/>
          </a:prstGeom>
          <a:solidFill>
            <a:srgbClr val="0000FF">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347603" y="3891392"/>
            <a:ext cx="192245" cy="192240"/>
          </a:xfrm>
          <a:prstGeom prst="ellipse">
            <a:avLst/>
          </a:prstGeom>
          <a:solidFill>
            <a:srgbClr val="0000FF">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835886" y="2246644"/>
            <a:ext cx="192245" cy="192240"/>
          </a:xfrm>
          <a:prstGeom prst="ellipse">
            <a:avLst/>
          </a:prstGeom>
          <a:solidFill>
            <a:srgbClr val="0000FF">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1324168" y="1297888"/>
            <a:ext cx="192245" cy="192240"/>
          </a:xfrm>
          <a:prstGeom prst="ellipse">
            <a:avLst/>
          </a:prstGeom>
          <a:solidFill>
            <a:srgbClr val="0000FF">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916721" y="2523352"/>
            <a:ext cx="192245" cy="1922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3"/>
          <a:srcRect t="36043" b="30753"/>
          <a:stretch/>
        </p:blipFill>
        <p:spPr>
          <a:xfrm>
            <a:off x="521529" y="5258324"/>
            <a:ext cx="164618" cy="174911"/>
          </a:xfrm>
          <a:prstGeom prst="rect">
            <a:avLst/>
          </a:prstGeom>
        </p:spPr>
      </p:pic>
      <p:pic>
        <p:nvPicPr>
          <p:cNvPr id="22" name="Picture 21"/>
          <p:cNvPicPr>
            <a:picLocks noChangeAspect="1"/>
          </p:cNvPicPr>
          <p:nvPr/>
        </p:nvPicPr>
        <p:blipFill rotWithShape="1">
          <a:blip r:embed="rId3"/>
          <a:srcRect b="63957"/>
          <a:stretch/>
        </p:blipFill>
        <p:spPr>
          <a:xfrm>
            <a:off x="521529" y="5563211"/>
            <a:ext cx="164618" cy="189866"/>
          </a:xfrm>
          <a:prstGeom prst="rect">
            <a:avLst/>
          </a:prstGeom>
        </p:spPr>
      </p:pic>
    </p:spTree>
    <p:extLst>
      <p:ext uri="{BB962C8B-B14F-4D97-AF65-F5344CB8AC3E}">
        <p14:creationId xmlns:p14="http://schemas.microsoft.com/office/powerpoint/2010/main" val="20825592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16840" y="1118079"/>
            <a:ext cx="5943600" cy="4953000"/>
          </a:xfrm>
          <a:prstGeom prst="rect">
            <a:avLst/>
          </a:prstGeom>
        </p:spPr>
      </p:pic>
      <p:sp>
        <p:nvSpPr>
          <p:cNvPr id="5" name="TextBox 4"/>
          <p:cNvSpPr txBox="1"/>
          <p:nvPr/>
        </p:nvSpPr>
        <p:spPr>
          <a:xfrm>
            <a:off x="6060440" y="1220472"/>
            <a:ext cx="3311594" cy="307777"/>
          </a:xfrm>
          <a:prstGeom prst="rect">
            <a:avLst/>
          </a:prstGeom>
          <a:noFill/>
        </p:spPr>
        <p:txBody>
          <a:bodyPr wrap="square" rtlCol="0">
            <a:spAutoFit/>
          </a:bodyPr>
          <a:lstStyle/>
          <a:p>
            <a:r>
              <a:rPr lang="en-US" sz="1400" b="1" dirty="0" smtClean="0">
                <a:latin typeface="Arial Black"/>
                <a:cs typeface="Arial Black"/>
              </a:rPr>
              <a:t>Fig 5/Y. </a:t>
            </a:r>
            <a:endParaRPr lang="en-US" sz="1400" b="1" dirty="0">
              <a:latin typeface="Arial"/>
              <a:cs typeface="Arial"/>
            </a:endParaRPr>
          </a:p>
        </p:txBody>
      </p:sp>
    </p:spTree>
    <p:extLst>
      <p:ext uri="{BB962C8B-B14F-4D97-AF65-F5344CB8AC3E}">
        <p14:creationId xmlns:p14="http://schemas.microsoft.com/office/powerpoint/2010/main" val="28960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59080" y="2373925"/>
            <a:ext cx="5298440" cy="2618740"/>
          </a:xfrm>
          <a:prstGeom prst="rect">
            <a:avLst/>
          </a:prstGeom>
        </p:spPr>
      </p:pic>
      <p:sp>
        <p:nvSpPr>
          <p:cNvPr id="6" name="TextBox 5"/>
          <p:cNvSpPr txBox="1"/>
          <p:nvPr/>
        </p:nvSpPr>
        <p:spPr>
          <a:xfrm>
            <a:off x="5832406" y="2420438"/>
            <a:ext cx="3311594" cy="307777"/>
          </a:xfrm>
          <a:prstGeom prst="rect">
            <a:avLst/>
          </a:prstGeom>
          <a:noFill/>
        </p:spPr>
        <p:txBody>
          <a:bodyPr wrap="square" rtlCol="0">
            <a:spAutoFit/>
          </a:bodyPr>
          <a:lstStyle/>
          <a:p>
            <a:r>
              <a:rPr lang="en-US" sz="1400" b="1" dirty="0" smtClean="0">
                <a:latin typeface="Arial Black"/>
                <a:cs typeface="Arial Black"/>
              </a:rPr>
              <a:t>Fig </a:t>
            </a:r>
            <a:r>
              <a:rPr lang="en-US" sz="1400" b="1" dirty="0">
                <a:latin typeface="Arial Black"/>
                <a:cs typeface="Arial Black"/>
              </a:rPr>
              <a:t>6</a:t>
            </a:r>
            <a:r>
              <a:rPr lang="en-US" sz="1400" b="1" dirty="0" smtClean="0">
                <a:latin typeface="Arial Black"/>
                <a:cs typeface="Arial Black"/>
              </a:rPr>
              <a:t>/</a:t>
            </a:r>
            <a:r>
              <a:rPr lang="en-US" sz="1400" b="1" dirty="0">
                <a:latin typeface="Arial Black"/>
                <a:cs typeface="Arial Black"/>
              </a:rPr>
              <a:t>B</a:t>
            </a:r>
            <a:r>
              <a:rPr lang="en-US" sz="1400" b="1" dirty="0" smtClean="0">
                <a:latin typeface="Arial Black"/>
                <a:cs typeface="Arial Black"/>
              </a:rPr>
              <a:t>. </a:t>
            </a:r>
            <a:endParaRPr lang="en-US" sz="1400" b="1" dirty="0">
              <a:latin typeface="Arial"/>
              <a:cs typeface="Arial"/>
            </a:endParaRPr>
          </a:p>
        </p:txBody>
      </p:sp>
    </p:spTree>
    <p:extLst>
      <p:ext uri="{BB962C8B-B14F-4D97-AF65-F5344CB8AC3E}">
        <p14:creationId xmlns:p14="http://schemas.microsoft.com/office/powerpoint/2010/main" val="2999984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259080" y="2109709"/>
            <a:ext cx="5298440" cy="2618740"/>
          </a:xfrm>
          <a:prstGeom prst="rect">
            <a:avLst/>
          </a:prstGeom>
        </p:spPr>
      </p:pic>
      <p:sp>
        <p:nvSpPr>
          <p:cNvPr id="6" name="TextBox 5"/>
          <p:cNvSpPr txBox="1"/>
          <p:nvPr/>
        </p:nvSpPr>
        <p:spPr>
          <a:xfrm>
            <a:off x="5656754" y="2109709"/>
            <a:ext cx="3311594" cy="307777"/>
          </a:xfrm>
          <a:prstGeom prst="rect">
            <a:avLst/>
          </a:prstGeom>
          <a:noFill/>
        </p:spPr>
        <p:txBody>
          <a:bodyPr wrap="square" rtlCol="0">
            <a:spAutoFit/>
          </a:bodyPr>
          <a:lstStyle/>
          <a:p>
            <a:r>
              <a:rPr lang="en-US" sz="1400" b="1" dirty="0" smtClean="0">
                <a:latin typeface="Arial Black"/>
                <a:cs typeface="Arial Black"/>
              </a:rPr>
              <a:t>Fig 7/A. </a:t>
            </a:r>
            <a:endParaRPr lang="en-US" sz="1400" b="1" dirty="0">
              <a:latin typeface="Arial"/>
              <a:cs typeface="Arial"/>
            </a:endParaRPr>
          </a:p>
        </p:txBody>
      </p:sp>
    </p:spTree>
    <p:extLst>
      <p:ext uri="{BB962C8B-B14F-4D97-AF65-F5344CB8AC3E}">
        <p14:creationId xmlns:p14="http://schemas.microsoft.com/office/powerpoint/2010/main" val="3580650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26800" y="56700"/>
            <a:ext cx="5605605" cy="4565044"/>
          </a:xfrm>
          <a:prstGeom prst="rect">
            <a:avLst/>
          </a:prstGeom>
        </p:spPr>
      </p:pic>
      <p:sp>
        <p:nvSpPr>
          <p:cNvPr id="11" name="TextBox 10"/>
          <p:cNvSpPr txBox="1"/>
          <p:nvPr/>
        </p:nvSpPr>
        <p:spPr>
          <a:xfrm>
            <a:off x="0" y="45363"/>
            <a:ext cx="431110" cy="369332"/>
          </a:xfrm>
          <a:prstGeom prst="rect">
            <a:avLst/>
          </a:prstGeom>
          <a:noFill/>
        </p:spPr>
        <p:txBody>
          <a:bodyPr wrap="square" rtlCol="0">
            <a:spAutoFit/>
          </a:bodyPr>
          <a:lstStyle/>
          <a:p>
            <a:r>
              <a:rPr lang="en-US" dirty="0" smtClean="0">
                <a:latin typeface="Arial Black"/>
                <a:cs typeface="Arial Black"/>
              </a:rPr>
              <a:t>A</a:t>
            </a:r>
            <a:endParaRPr lang="en-US" dirty="0">
              <a:latin typeface="Arial Black"/>
              <a:cs typeface="Arial Black"/>
            </a:endParaRPr>
          </a:p>
        </p:txBody>
      </p:sp>
      <p:sp>
        <p:nvSpPr>
          <p:cNvPr id="16" name="TextBox 15"/>
          <p:cNvSpPr txBox="1"/>
          <p:nvPr/>
        </p:nvSpPr>
        <p:spPr>
          <a:xfrm>
            <a:off x="5832406" y="191293"/>
            <a:ext cx="3311594" cy="3108544"/>
          </a:xfrm>
          <a:prstGeom prst="rect">
            <a:avLst/>
          </a:prstGeom>
          <a:noFill/>
        </p:spPr>
        <p:txBody>
          <a:bodyPr wrap="square" rtlCol="0">
            <a:spAutoFit/>
          </a:bodyPr>
          <a:lstStyle/>
          <a:p>
            <a:r>
              <a:rPr lang="en-US" sz="1400" b="1" dirty="0" smtClean="0">
                <a:latin typeface="Arial Black"/>
                <a:cs typeface="Arial Black"/>
              </a:rPr>
              <a:t>Fig XX (alternative version). Sampling &amp; Reporting Strategy</a:t>
            </a:r>
          </a:p>
          <a:p>
            <a:r>
              <a:rPr lang="en-US" sz="1400" b="1" dirty="0" smtClean="0">
                <a:latin typeface="Arial"/>
                <a:cs typeface="Arial"/>
              </a:rPr>
              <a:t>A. A schematic displaying a theoretical change in seroprevalence over the course of a year. Colored regions represent sampling schemes present in </a:t>
            </a:r>
            <a:r>
              <a:rPr lang="en-US" sz="1400" b="1" dirty="0" err="1" smtClean="0">
                <a:latin typeface="Arial"/>
                <a:cs typeface="Arial"/>
              </a:rPr>
              <a:t>filovirus</a:t>
            </a:r>
            <a:r>
              <a:rPr lang="en-US" sz="1400" b="1" dirty="0" smtClean="0">
                <a:latin typeface="Arial"/>
                <a:cs typeface="Arial"/>
              </a:rPr>
              <a:t>/</a:t>
            </a:r>
            <a:r>
              <a:rPr lang="en-US" sz="1400" b="1" dirty="0" err="1" smtClean="0">
                <a:latin typeface="Arial"/>
                <a:cs typeface="Arial"/>
              </a:rPr>
              <a:t>henipavirus</a:t>
            </a:r>
            <a:r>
              <a:rPr lang="en-US" sz="1400" b="1" dirty="0" smtClean="0">
                <a:latin typeface="Arial"/>
                <a:cs typeface="Arial"/>
              </a:rPr>
              <a:t> literature. B. Breakdown of sampling schemes present in literature. Includes mean time (in days) and standard deviation over which studies pooled multiple sampling events into single estimate. </a:t>
            </a:r>
            <a:endParaRPr lang="en-US" sz="1400" b="1" dirty="0">
              <a:latin typeface="Arial"/>
              <a:cs typeface="Arial"/>
            </a:endParaRPr>
          </a:p>
        </p:txBody>
      </p:sp>
    </p:spTree>
    <p:extLst>
      <p:ext uri="{BB962C8B-B14F-4D97-AF65-F5344CB8AC3E}">
        <p14:creationId xmlns:p14="http://schemas.microsoft.com/office/powerpoint/2010/main" val="14896452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7481</TotalTime>
  <Words>569</Words>
  <Application>Microsoft Macintosh PowerPoint</Application>
  <PresentationFormat>On-screen Show (4:3)</PresentationFormat>
  <Paragraphs>71</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Crowley</dc:creator>
  <cp:lastModifiedBy>Daniel Crowley</cp:lastModifiedBy>
  <cp:revision>86</cp:revision>
  <cp:lastPrinted>2018-01-31T05:57:24Z</cp:lastPrinted>
  <dcterms:created xsi:type="dcterms:W3CDTF">2017-11-06T17:53:01Z</dcterms:created>
  <dcterms:modified xsi:type="dcterms:W3CDTF">2018-02-07T17:22:56Z</dcterms:modified>
</cp:coreProperties>
</file>